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10"/>
  </p:notesMasterIdLst>
  <p:handoutMasterIdLst>
    <p:handoutMasterId r:id="rId11"/>
  </p:handoutMasterIdLst>
  <p:sldIdLst>
    <p:sldId id="461" r:id="rId2"/>
    <p:sldId id="401" r:id="rId3"/>
    <p:sldId id="404" r:id="rId4"/>
    <p:sldId id="389" r:id="rId5"/>
    <p:sldId id="462" r:id="rId6"/>
    <p:sldId id="453" r:id="rId7"/>
    <p:sldId id="418" r:id="rId8"/>
    <p:sldId id="455" r:id="rId9"/>
  </p:sldIdLst>
  <p:sldSz cx="9144000" cy="6858000" type="screen4x3"/>
  <p:notesSz cx="6832600" cy="9967913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anose="020B060403050404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anose="020B060403050404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anose="020B060403050404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anose="020B060403050404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anose="020B0604030504040204" pitchFamily="34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ahoma" panose="020B0604030504040204" pitchFamily="34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ahoma" panose="020B0604030504040204" pitchFamily="34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ahoma" panose="020B0604030504040204" pitchFamily="34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ahoma" panose="020B060403050404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AEAE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2" autoAdjust="0"/>
    <p:restoredTop sz="94624" autoAdjust="0"/>
  </p:normalViewPr>
  <p:slideViewPr>
    <p:cSldViewPr>
      <p:cViewPr varScale="1">
        <p:scale>
          <a:sx n="110" d="100"/>
          <a:sy n="110" d="100"/>
        </p:scale>
        <p:origin x="1638" y="39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0" d="100"/>
          <a:sy n="80" d="100"/>
        </p:scale>
        <p:origin x="3150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60688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0" hangingPunct="0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70325" y="0"/>
            <a:ext cx="2960688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379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67850"/>
            <a:ext cx="2960688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0" hangingPunct="0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379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70325" y="9467850"/>
            <a:ext cx="2960688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5F8F1DEB-B698-434A-AD72-7486BCE6CAEA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60688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0" hangingPunct="0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813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70325" y="0"/>
            <a:ext cx="2960688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23925" y="747713"/>
            <a:ext cx="4984750" cy="373856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4813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2625" y="4735513"/>
            <a:ext cx="5467350" cy="44846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4813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67850"/>
            <a:ext cx="2960688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0" hangingPunct="0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813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70325" y="9467850"/>
            <a:ext cx="2960688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35270FB4-8D06-49B3-838D-464956CC587B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6387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r>
              <a:rPr lang="en-GB" altLang="en-US"/>
              <a:t>https://twitter.com/search?q=ebola%20until%3A2014-04-01&amp;src=typd</a:t>
            </a:r>
          </a:p>
        </p:txBody>
      </p:sp>
      <p:sp>
        <p:nvSpPr>
          <p:cNvPr id="1638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99159F2A-0E32-47F7-A307-D2596A6EF190}" type="slidenum">
              <a:rPr lang="en-GB" altLang="en-US" smtClean="0"/>
              <a:pPr>
                <a:spcBef>
                  <a:spcPct val="0"/>
                </a:spcBef>
              </a:pPr>
              <a:t>2</a:t>
            </a:fld>
            <a:endParaRPr lang="en-GB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Rectangle 6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4271E14-A419-4735-9F18-9226E6B6B2CC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0757408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10350" y="304800"/>
            <a:ext cx="2000250" cy="5715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304800"/>
            <a:ext cx="5848350" cy="5715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Rectangle 6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C020F1-C33D-4D61-B6AD-A3882EDFD108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7246950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04800"/>
            <a:ext cx="7772400" cy="1143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838200" y="1905000"/>
            <a:ext cx="7772400" cy="4114800"/>
          </a:xfrm>
        </p:spPr>
        <p:txBody>
          <a:bodyPr/>
          <a:lstStyle/>
          <a:p>
            <a:pPr lvl="0"/>
            <a:endParaRPr lang="en-GB" noProof="0"/>
          </a:p>
        </p:txBody>
      </p:sp>
      <p:sp>
        <p:nvSpPr>
          <p:cNvPr id="4" name="Rectangle 6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331CB1-BCD1-4AE3-8EA5-41145E34AEB3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3378258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6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95F54B-935B-4082-B776-E96F6674847E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6113341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9050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00600" y="19050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Rectangle 6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88CC3A-E800-4CB1-8AD2-C196514E577D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3501888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Rectangle 6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6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6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750FEB-E04C-4E9E-A7BB-C608E660AE42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5504433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Rectangle 6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6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A2F0DB-5C87-4FD8-8C9D-6C1642CE9736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2079793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Rectangle 6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6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09128E-53C0-4FB1-A661-93A80D2C27A7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9710854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6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AFDDB9-A9EC-48EB-8B62-3A60A4783823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4043391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6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28260A-04A3-4045-8612-D038E44744A3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3846531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Rectangle 6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8A9FB9-FB15-4B13-B08F-C8F0FA42F135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8629911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grpSp>
          <p:nvGrpSpPr>
            <p:cNvPr id="1032" name="Group 3"/>
            <p:cNvGrpSpPr>
              <a:grpSpLocks/>
            </p:cNvGrpSpPr>
            <p:nvPr/>
          </p:nvGrpSpPr>
          <p:grpSpPr bwMode="auto">
            <a:xfrm>
              <a:off x="0" y="0"/>
              <a:ext cx="5760" cy="4320"/>
              <a:chOff x="0" y="0"/>
              <a:chExt cx="5760" cy="4320"/>
            </a:xfrm>
          </p:grpSpPr>
          <p:grpSp>
            <p:nvGrpSpPr>
              <p:cNvPr id="1039" name="Group 4"/>
              <p:cNvGrpSpPr>
                <a:grpSpLocks/>
              </p:cNvGrpSpPr>
              <p:nvPr/>
            </p:nvGrpSpPr>
            <p:grpSpPr bwMode="auto">
              <a:xfrm>
                <a:off x="0" y="192"/>
                <a:ext cx="5760" cy="4032"/>
                <a:chOff x="0" y="192"/>
                <a:chExt cx="5760" cy="4032"/>
              </a:xfrm>
            </p:grpSpPr>
            <p:sp>
              <p:nvSpPr>
                <p:cNvPr id="1070" name="Line 5"/>
                <p:cNvSpPr>
                  <a:spLocks noChangeShapeType="1"/>
                </p:cNvSpPr>
                <p:nvPr/>
              </p:nvSpPr>
              <p:spPr bwMode="white">
                <a:xfrm>
                  <a:off x="0" y="19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1071" name="Line 6"/>
                <p:cNvSpPr>
                  <a:spLocks noChangeShapeType="1"/>
                </p:cNvSpPr>
                <p:nvPr/>
              </p:nvSpPr>
              <p:spPr bwMode="white">
                <a:xfrm>
                  <a:off x="0" y="38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1072" name="Line 7"/>
                <p:cNvSpPr>
                  <a:spLocks noChangeShapeType="1"/>
                </p:cNvSpPr>
                <p:nvPr/>
              </p:nvSpPr>
              <p:spPr bwMode="white">
                <a:xfrm>
                  <a:off x="0" y="57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1073" name="Line 8"/>
                <p:cNvSpPr>
                  <a:spLocks noChangeShapeType="1"/>
                </p:cNvSpPr>
                <p:nvPr/>
              </p:nvSpPr>
              <p:spPr bwMode="white">
                <a:xfrm>
                  <a:off x="0" y="76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1074" name="Line 9"/>
                <p:cNvSpPr>
                  <a:spLocks noChangeShapeType="1"/>
                </p:cNvSpPr>
                <p:nvPr/>
              </p:nvSpPr>
              <p:spPr bwMode="white">
                <a:xfrm>
                  <a:off x="0" y="96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1075" name="Line 10"/>
                <p:cNvSpPr>
                  <a:spLocks noChangeShapeType="1"/>
                </p:cNvSpPr>
                <p:nvPr/>
              </p:nvSpPr>
              <p:spPr bwMode="white">
                <a:xfrm>
                  <a:off x="0" y="115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1076" name="Line 11"/>
                <p:cNvSpPr>
                  <a:spLocks noChangeShapeType="1"/>
                </p:cNvSpPr>
                <p:nvPr/>
              </p:nvSpPr>
              <p:spPr bwMode="white">
                <a:xfrm>
                  <a:off x="0" y="134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1077" name="Line 12"/>
                <p:cNvSpPr>
                  <a:spLocks noChangeShapeType="1"/>
                </p:cNvSpPr>
                <p:nvPr/>
              </p:nvSpPr>
              <p:spPr bwMode="white">
                <a:xfrm>
                  <a:off x="0" y="153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1078" name="Line 13"/>
                <p:cNvSpPr>
                  <a:spLocks noChangeShapeType="1"/>
                </p:cNvSpPr>
                <p:nvPr/>
              </p:nvSpPr>
              <p:spPr bwMode="white">
                <a:xfrm>
                  <a:off x="0" y="172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1079" name="Line 14"/>
                <p:cNvSpPr>
                  <a:spLocks noChangeShapeType="1"/>
                </p:cNvSpPr>
                <p:nvPr/>
              </p:nvSpPr>
              <p:spPr bwMode="white">
                <a:xfrm>
                  <a:off x="0" y="192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1080" name="Line 15"/>
                <p:cNvSpPr>
                  <a:spLocks noChangeShapeType="1"/>
                </p:cNvSpPr>
                <p:nvPr/>
              </p:nvSpPr>
              <p:spPr bwMode="white">
                <a:xfrm>
                  <a:off x="0" y="211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1081" name="Line 16"/>
                <p:cNvSpPr>
                  <a:spLocks noChangeShapeType="1"/>
                </p:cNvSpPr>
                <p:nvPr/>
              </p:nvSpPr>
              <p:spPr bwMode="white">
                <a:xfrm>
                  <a:off x="0" y="230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1082" name="Line 17"/>
                <p:cNvSpPr>
                  <a:spLocks noChangeShapeType="1"/>
                </p:cNvSpPr>
                <p:nvPr/>
              </p:nvSpPr>
              <p:spPr bwMode="white">
                <a:xfrm>
                  <a:off x="0" y="249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1083" name="Line 18"/>
                <p:cNvSpPr>
                  <a:spLocks noChangeShapeType="1"/>
                </p:cNvSpPr>
                <p:nvPr/>
              </p:nvSpPr>
              <p:spPr bwMode="white">
                <a:xfrm>
                  <a:off x="0" y="268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1084" name="Line 19"/>
                <p:cNvSpPr>
                  <a:spLocks noChangeShapeType="1"/>
                </p:cNvSpPr>
                <p:nvPr/>
              </p:nvSpPr>
              <p:spPr bwMode="white">
                <a:xfrm>
                  <a:off x="0" y="288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1085" name="Line 20"/>
                <p:cNvSpPr>
                  <a:spLocks noChangeShapeType="1"/>
                </p:cNvSpPr>
                <p:nvPr/>
              </p:nvSpPr>
              <p:spPr bwMode="white">
                <a:xfrm>
                  <a:off x="0" y="307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1086" name="Line 21"/>
                <p:cNvSpPr>
                  <a:spLocks noChangeShapeType="1"/>
                </p:cNvSpPr>
                <p:nvPr/>
              </p:nvSpPr>
              <p:spPr bwMode="white">
                <a:xfrm>
                  <a:off x="0" y="326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1087" name="Line 22"/>
                <p:cNvSpPr>
                  <a:spLocks noChangeShapeType="1"/>
                </p:cNvSpPr>
                <p:nvPr/>
              </p:nvSpPr>
              <p:spPr bwMode="white">
                <a:xfrm>
                  <a:off x="0" y="345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1088" name="Line 23"/>
                <p:cNvSpPr>
                  <a:spLocks noChangeShapeType="1"/>
                </p:cNvSpPr>
                <p:nvPr/>
              </p:nvSpPr>
              <p:spPr bwMode="white">
                <a:xfrm>
                  <a:off x="0" y="364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1089" name="Line 24"/>
                <p:cNvSpPr>
                  <a:spLocks noChangeShapeType="1"/>
                </p:cNvSpPr>
                <p:nvPr/>
              </p:nvSpPr>
              <p:spPr bwMode="white">
                <a:xfrm>
                  <a:off x="0" y="384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1090" name="Line 25"/>
                <p:cNvSpPr>
                  <a:spLocks noChangeShapeType="1"/>
                </p:cNvSpPr>
                <p:nvPr/>
              </p:nvSpPr>
              <p:spPr bwMode="white">
                <a:xfrm>
                  <a:off x="0" y="403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1091" name="Line 26"/>
                <p:cNvSpPr>
                  <a:spLocks noChangeShapeType="1"/>
                </p:cNvSpPr>
                <p:nvPr/>
              </p:nvSpPr>
              <p:spPr bwMode="white">
                <a:xfrm>
                  <a:off x="0" y="422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</p:grpSp>
          <p:grpSp>
            <p:nvGrpSpPr>
              <p:cNvPr id="1040" name="Group 27"/>
              <p:cNvGrpSpPr>
                <a:grpSpLocks/>
              </p:cNvGrpSpPr>
              <p:nvPr/>
            </p:nvGrpSpPr>
            <p:grpSpPr bwMode="auto">
              <a:xfrm>
                <a:off x="192" y="0"/>
                <a:ext cx="5376" cy="4320"/>
                <a:chOff x="192" y="0"/>
                <a:chExt cx="5376" cy="4320"/>
              </a:xfrm>
            </p:grpSpPr>
            <p:sp>
              <p:nvSpPr>
                <p:cNvPr id="1041" name="Line 28"/>
                <p:cNvSpPr>
                  <a:spLocks noChangeShapeType="1"/>
                </p:cNvSpPr>
                <p:nvPr/>
              </p:nvSpPr>
              <p:spPr bwMode="white">
                <a:xfrm>
                  <a:off x="19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1042" name="Line 29"/>
                <p:cNvSpPr>
                  <a:spLocks noChangeShapeType="1"/>
                </p:cNvSpPr>
                <p:nvPr/>
              </p:nvSpPr>
              <p:spPr bwMode="white">
                <a:xfrm>
                  <a:off x="38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1043" name="Line 30"/>
                <p:cNvSpPr>
                  <a:spLocks noChangeShapeType="1"/>
                </p:cNvSpPr>
                <p:nvPr/>
              </p:nvSpPr>
              <p:spPr bwMode="white">
                <a:xfrm>
                  <a:off x="57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1044" name="Line 31"/>
                <p:cNvSpPr>
                  <a:spLocks noChangeShapeType="1"/>
                </p:cNvSpPr>
                <p:nvPr/>
              </p:nvSpPr>
              <p:spPr bwMode="white">
                <a:xfrm>
                  <a:off x="76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1045" name="Line 32"/>
                <p:cNvSpPr>
                  <a:spLocks noChangeShapeType="1"/>
                </p:cNvSpPr>
                <p:nvPr/>
              </p:nvSpPr>
              <p:spPr bwMode="white">
                <a:xfrm>
                  <a:off x="96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1046" name="Line 33"/>
                <p:cNvSpPr>
                  <a:spLocks noChangeShapeType="1"/>
                </p:cNvSpPr>
                <p:nvPr/>
              </p:nvSpPr>
              <p:spPr bwMode="white">
                <a:xfrm>
                  <a:off x="115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1047" name="Line 34"/>
                <p:cNvSpPr>
                  <a:spLocks noChangeShapeType="1"/>
                </p:cNvSpPr>
                <p:nvPr/>
              </p:nvSpPr>
              <p:spPr bwMode="white">
                <a:xfrm>
                  <a:off x="134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1048" name="Line 35"/>
                <p:cNvSpPr>
                  <a:spLocks noChangeShapeType="1"/>
                </p:cNvSpPr>
                <p:nvPr/>
              </p:nvSpPr>
              <p:spPr bwMode="white">
                <a:xfrm>
                  <a:off x="153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1049" name="Line 36"/>
                <p:cNvSpPr>
                  <a:spLocks noChangeShapeType="1"/>
                </p:cNvSpPr>
                <p:nvPr/>
              </p:nvSpPr>
              <p:spPr bwMode="white">
                <a:xfrm>
                  <a:off x="172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1050" name="Line 37"/>
                <p:cNvSpPr>
                  <a:spLocks noChangeShapeType="1"/>
                </p:cNvSpPr>
                <p:nvPr/>
              </p:nvSpPr>
              <p:spPr bwMode="white">
                <a:xfrm>
                  <a:off x="192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1051" name="Line 38"/>
                <p:cNvSpPr>
                  <a:spLocks noChangeShapeType="1"/>
                </p:cNvSpPr>
                <p:nvPr/>
              </p:nvSpPr>
              <p:spPr bwMode="white">
                <a:xfrm>
                  <a:off x="211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1052" name="Line 39"/>
                <p:cNvSpPr>
                  <a:spLocks noChangeShapeType="1"/>
                </p:cNvSpPr>
                <p:nvPr/>
              </p:nvSpPr>
              <p:spPr bwMode="white">
                <a:xfrm>
                  <a:off x="230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1053" name="Line 40"/>
                <p:cNvSpPr>
                  <a:spLocks noChangeShapeType="1"/>
                </p:cNvSpPr>
                <p:nvPr/>
              </p:nvSpPr>
              <p:spPr bwMode="white">
                <a:xfrm>
                  <a:off x="249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1054" name="Line 41"/>
                <p:cNvSpPr>
                  <a:spLocks noChangeShapeType="1"/>
                </p:cNvSpPr>
                <p:nvPr/>
              </p:nvSpPr>
              <p:spPr bwMode="white">
                <a:xfrm>
                  <a:off x="268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1055" name="Line 42"/>
                <p:cNvSpPr>
                  <a:spLocks noChangeShapeType="1"/>
                </p:cNvSpPr>
                <p:nvPr/>
              </p:nvSpPr>
              <p:spPr bwMode="white">
                <a:xfrm>
                  <a:off x="288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1056" name="Line 43"/>
                <p:cNvSpPr>
                  <a:spLocks noChangeShapeType="1"/>
                </p:cNvSpPr>
                <p:nvPr/>
              </p:nvSpPr>
              <p:spPr bwMode="white">
                <a:xfrm>
                  <a:off x="307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1057" name="Line 44"/>
                <p:cNvSpPr>
                  <a:spLocks noChangeShapeType="1"/>
                </p:cNvSpPr>
                <p:nvPr/>
              </p:nvSpPr>
              <p:spPr bwMode="white">
                <a:xfrm>
                  <a:off x="326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1058" name="Line 45"/>
                <p:cNvSpPr>
                  <a:spLocks noChangeShapeType="1"/>
                </p:cNvSpPr>
                <p:nvPr/>
              </p:nvSpPr>
              <p:spPr bwMode="white">
                <a:xfrm>
                  <a:off x="345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1059" name="Line 46"/>
                <p:cNvSpPr>
                  <a:spLocks noChangeShapeType="1"/>
                </p:cNvSpPr>
                <p:nvPr/>
              </p:nvSpPr>
              <p:spPr bwMode="white">
                <a:xfrm>
                  <a:off x="364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1060" name="Line 47"/>
                <p:cNvSpPr>
                  <a:spLocks noChangeShapeType="1"/>
                </p:cNvSpPr>
                <p:nvPr/>
              </p:nvSpPr>
              <p:spPr bwMode="white">
                <a:xfrm>
                  <a:off x="384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1061" name="Line 48"/>
                <p:cNvSpPr>
                  <a:spLocks noChangeShapeType="1"/>
                </p:cNvSpPr>
                <p:nvPr/>
              </p:nvSpPr>
              <p:spPr bwMode="white">
                <a:xfrm>
                  <a:off x="403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1062" name="Line 49"/>
                <p:cNvSpPr>
                  <a:spLocks noChangeShapeType="1"/>
                </p:cNvSpPr>
                <p:nvPr/>
              </p:nvSpPr>
              <p:spPr bwMode="white">
                <a:xfrm>
                  <a:off x="422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1063" name="Line 50"/>
                <p:cNvSpPr>
                  <a:spLocks noChangeShapeType="1"/>
                </p:cNvSpPr>
                <p:nvPr/>
              </p:nvSpPr>
              <p:spPr bwMode="white">
                <a:xfrm>
                  <a:off x="441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1064" name="Line 51"/>
                <p:cNvSpPr>
                  <a:spLocks noChangeShapeType="1"/>
                </p:cNvSpPr>
                <p:nvPr/>
              </p:nvSpPr>
              <p:spPr bwMode="white">
                <a:xfrm>
                  <a:off x="460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1065" name="Line 52"/>
                <p:cNvSpPr>
                  <a:spLocks noChangeShapeType="1"/>
                </p:cNvSpPr>
                <p:nvPr/>
              </p:nvSpPr>
              <p:spPr bwMode="white">
                <a:xfrm>
                  <a:off x="480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1066" name="Line 53"/>
                <p:cNvSpPr>
                  <a:spLocks noChangeShapeType="1"/>
                </p:cNvSpPr>
                <p:nvPr/>
              </p:nvSpPr>
              <p:spPr bwMode="white">
                <a:xfrm>
                  <a:off x="499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1067" name="Line 54"/>
                <p:cNvSpPr>
                  <a:spLocks noChangeShapeType="1"/>
                </p:cNvSpPr>
                <p:nvPr/>
              </p:nvSpPr>
              <p:spPr bwMode="white">
                <a:xfrm>
                  <a:off x="518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1068" name="Line 55"/>
                <p:cNvSpPr>
                  <a:spLocks noChangeShapeType="1"/>
                </p:cNvSpPr>
                <p:nvPr/>
              </p:nvSpPr>
              <p:spPr bwMode="white">
                <a:xfrm>
                  <a:off x="537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1069" name="Line 56"/>
                <p:cNvSpPr>
                  <a:spLocks noChangeShapeType="1"/>
                </p:cNvSpPr>
                <p:nvPr/>
              </p:nvSpPr>
              <p:spPr bwMode="white">
                <a:xfrm>
                  <a:off x="556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</p:grpSp>
        </p:grpSp>
        <p:sp>
          <p:nvSpPr>
            <p:cNvPr id="1033" name="Rectangle 57" descr="60%"/>
            <p:cNvSpPr>
              <a:spLocks noChangeArrowheads="1"/>
            </p:cNvSpPr>
            <p:nvPr/>
          </p:nvSpPr>
          <p:spPr bwMode="ltGray">
            <a:xfrm>
              <a:off x="2112" y="0"/>
              <a:ext cx="3648" cy="96"/>
            </a:xfrm>
            <a:prstGeom prst="rect">
              <a:avLst/>
            </a:prstGeom>
            <a:pattFill prst="pct60">
              <a:fgClr>
                <a:schemeClr val="folHlink"/>
              </a:fgClr>
              <a:bgClr>
                <a:schemeClr val="bg1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9pPr>
            </a:lstStyle>
            <a:p>
              <a:pPr eaLnBrk="1" hangingPunct="1">
                <a:defRPr/>
              </a:pPr>
              <a:endParaRPr lang="en-GB" altLang="en-US"/>
            </a:p>
          </p:txBody>
        </p:sp>
        <p:sp>
          <p:nvSpPr>
            <p:cNvPr id="1034" name="Line 58"/>
            <p:cNvSpPr>
              <a:spLocks noChangeShapeType="1"/>
            </p:cNvSpPr>
            <p:nvPr/>
          </p:nvSpPr>
          <p:spPr bwMode="ltGray">
            <a:xfrm>
              <a:off x="5568" y="0"/>
              <a:ext cx="0" cy="1488"/>
            </a:xfrm>
            <a:prstGeom prst="line">
              <a:avLst/>
            </a:prstGeom>
            <a:noFill/>
            <a:ln w="9525">
              <a:solidFill>
                <a:schemeClr val="hlink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grpSp>
          <p:nvGrpSpPr>
            <p:cNvPr id="1035" name="Group 59"/>
            <p:cNvGrpSpPr>
              <a:grpSpLocks/>
            </p:cNvGrpSpPr>
            <p:nvPr/>
          </p:nvGrpSpPr>
          <p:grpSpPr bwMode="auto">
            <a:xfrm>
              <a:off x="261" y="892"/>
              <a:ext cx="1124" cy="1464"/>
              <a:chOff x="96" y="916"/>
              <a:chExt cx="2208" cy="2876"/>
            </a:xfrm>
          </p:grpSpPr>
          <p:sp>
            <p:nvSpPr>
              <p:cNvPr id="1036" name="Line 60"/>
              <p:cNvSpPr>
                <a:spLocks noChangeShapeType="1"/>
              </p:cNvSpPr>
              <p:nvPr/>
            </p:nvSpPr>
            <p:spPr bwMode="ltGray">
              <a:xfrm flipH="1">
                <a:off x="96" y="1037"/>
                <a:ext cx="2208" cy="0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037" name="Line 61"/>
              <p:cNvSpPr>
                <a:spLocks noChangeShapeType="1"/>
              </p:cNvSpPr>
              <p:nvPr/>
            </p:nvSpPr>
            <p:spPr bwMode="ltGray">
              <a:xfrm>
                <a:off x="336" y="920"/>
                <a:ext cx="0" cy="2872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038" name="Arc 62"/>
              <p:cNvSpPr>
                <a:spLocks/>
              </p:cNvSpPr>
              <p:nvPr/>
            </p:nvSpPr>
            <p:spPr bwMode="ltGray">
              <a:xfrm flipH="1">
                <a:off x="217" y="916"/>
                <a:ext cx="239" cy="239"/>
              </a:xfrm>
              <a:custGeom>
                <a:avLst/>
                <a:gdLst>
                  <a:gd name="T0" fmla="*/ 0 w 43195"/>
                  <a:gd name="T1" fmla="*/ 0 h 43200"/>
                  <a:gd name="T2" fmla="*/ 0 w 43195"/>
                  <a:gd name="T3" fmla="*/ 0 h 43200"/>
                  <a:gd name="T4" fmla="*/ 0 w 43195"/>
                  <a:gd name="T5" fmla="*/ 0 h 432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43195" h="43200" fill="none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</a:path>
                  <a:path w="43195" h="43200" stroke="0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  <a:lnTo>
                      <a:pt x="21595" y="21600"/>
                    </a:lnTo>
                    <a:lnTo>
                      <a:pt x="21114" y="5"/>
                    </a:lnTo>
                    <a:close/>
                  </a:path>
                </a:pathLst>
              </a:cu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</p:grpSp>
      </p:grpSp>
      <p:sp>
        <p:nvSpPr>
          <p:cNvPr id="1027" name="Rectangle 63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3048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dirty="0"/>
              <a:t>Click to edit Master title style</a:t>
            </a:r>
          </a:p>
        </p:txBody>
      </p:sp>
      <p:sp>
        <p:nvSpPr>
          <p:cNvPr id="1028" name="Rectangle 64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9050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Master text styles</a:t>
            </a:r>
          </a:p>
          <a:p>
            <a:pPr lvl="1"/>
            <a:r>
              <a:rPr lang="en-GB" altLang="en-US"/>
              <a:t>Second level</a:t>
            </a:r>
          </a:p>
          <a:p>
            <a:pPr lvl="2"/>
            <a:r>
              <a:rPr lang="en-GB" altLang="en-US"/>
              <a:t>Third level</a:t>
            </a:r>
          </a:p>
          <a:p>
            <a:pPr lvl="3"/>
            <a:r>
              <a:rPr lang="en-GB" altLang="en-US"/>
              <a:t>Fourth level</a:t>
            </a:r>
          </a:p>
          <a:p>
            <a:pPr lvl="4"/>
            <a:r>
              <a:rPr lang="en-GB" altLang="en-US"/>
              <a:t>Fifth level</a:t>
            </a:r>
          </a:p>
        </p:txBody>
      </p:sp>
      <p:sp>
        <p:nvSpPr>
          <p:cNvPr id="5185" name="Rectangle 6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defRPr sz="14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186" name="Rectangle 6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4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187" name="Rectangle 6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pPr>
              <a:defRPr/>
            </a:pPr>
            <a:fld id="{D534EDD3-C23E-425C-BF2B-959E8E92C5CF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rgbClr val="002060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10000"/>
        <a:buFont typeface="Wingdings" panose="05000000000000000000" pitchFamily="2" charset="2"/>
        <a:buBlip>
          <a:blip r:embed="rId13"/>
        </a:buBlip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60000"/>
        <a:buFont typeface="Wingdings" panose="05000000000000000000" pitchFamily="2" charset="2"/>
        <a:buChar char="n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95000"/>
        <a:buFont typeface="Wingdings" panose="05000000000000000000" pitchFamily="2" charset="2"/>
        <a:buChar char="w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anose="05000000000000000000" pitchFamily="2" charset="2"/>
        <a:buChar char="n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anose="05000000000000000000" pitchFamily="2" charset="2"/>
        <a:buChar char="n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mailto:m.thelwall@wlv.ac.uk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horusanalytics.co.uk/" TargetMode="External"/><Relationship Id="rId2" Type="http://schemas.openxmlformats.org/officeDocument/2006/relationships/hyperlink" Target="http://mozdeh.wlv.ac.uk/" TargetMode="External"/><Relationship Id="rId1" Type="http://schemas.openxmlformats.org/officeDocument/2006/relationships/slideLayout" Target="../slideLayouts/slideLayout1.xml"/><Relationship Id="rId4" Type="http://schemas.openxmlformats.org/officeDocument/2006/relationships/hyperlink" Target="https://developer.twitter.com/en/solutions/academic-research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developer.twitter.com/en/solutions/academic-research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developer.twitter.com/en/pricing.html" TargetMode="Externa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EF23757-F0DD-4913-BA60-7FBC3D5A46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55576" y="1628800"/>
            <a:ext cx="7772400" cy="1500187"/>
          </a:xfrm>
        </p:spPr>
        <p:txBody>
          <a:bodyPr/>
          <a:lstStyle/>
          <a:p>
            <a:r>
              <a:rPr lang="en-GB" sz="5400" dirty="0"/>
              <a:t>Methods to Get Tweets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D2DB3A9A-8F9B-43A8-995C-62F0422068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3933056"/>
            <a:ext cx="7772400" cy="1362075"/>
          </a:xfrm>
        </p:spPr>
        <p:txBody>
          <a:bodyPr/>
          <a:lstStyle/>
          <a:p>
            <a:r>
              <a:rPr lang="en-US" dirty="0"/>
              <a:t>Manual, Automatic, buy</a:t>
            </a:r>
            <a:endParaRPr lang="en-GB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C1A9C0A9-7DCE-4B4F-97F8-20FBE40E4A5F}"/>
              </a:ext>
            </a:extLst>
          </p:cNvPr>
          <p:cNvSpPr/>
          <p:nvPr/>
        </p:nvSpPr>
        <p:spPr>
          <a:xfrm>
            <a:off x="107504" y="5517232"/>
            <a:ext cx="748883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altLang="en-US" dirty="0"/>
              <a:t>Mike Thelwall</a:t>
            </a:r>
          </a:p>
          <a:p>
            <a:r>
              <a:rPr lang="en-GB" altLang="en-US" dirty="0">
                <a:hlinkClick r:id="rId2"/>
              </a:rPr>
              <a:t>m.thelwall@wlv.ac.uk</a:t>
            </a:r>
            <a:endParaRPr lang="en-GB" altLang="en-US" dirty="0"/>
          </a:p>
          <a:p>
            <a:r>
              <a:rPr lang="en-GB" altLang="en-US" dirty="0"/>
              <a:t>http://www.scit.wlv.ac.uk/~cm1993/mycv.html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55A2041E-75AD-41A9-85F6-A266B4430F32}"/>
              </a:ext>
            </a:extLst>
          </p:cNvPr>
          <p:cNvSpPr/>
          <p:nvPr/>
        </p:nvSpPr>
        <p:spPr>
          <a:xfrm>
            <a:off x="-14736" y="-99392"/>
            <a:ext cx="680424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>
                <a:solidFill>
                  <a:srgbClr val="002060"/>
                </a:solidFill>
              </a:rPr>
              <a:t>In this course:</a:t>
            </a:r>
          </a:p>
          <a:p>
            <a:r>
              <a:rPr lang="en-GB" b="1" dirty="0">
                <a:solidFill>
                  <a:srgbClr val="002060"/>
                </a:solidFill>
              </a:rPr>
              <a:t>Downloading</a:t>
            </a:r>
            <a:r>
              <a:rPr lang="en-GB" dirty="0">
                <a:solidFill>
                  <a:srgbClr val="002060"/>
                </a:solidFill>
              </a:rPr>
              <a:t> social web texts</a:t>
            </a:r>
            <a:r>
              <a:rPr lang="en-GB" altLang="en-US" dirty="0">
                <a:solidFill>
                  <a:srgbClr val="002060"/>
                </a:solidFill>
              </a:rPr>
              <a:t> </a:t>
            </a:r>
          </a:p>
          <a:p>
            <a:r>
              <a:rPr lang="en-GB" altLang="en-US" dirty="0">
                <a:solidFill>
                  <a:srgbClr val="002060"/>
                </a:solidFill>
              </a:rPr>
              <a:t>then </a:t>
            </a:r>
            <a:r>
              <a:rPr lang="en-GB" dirty="0">
                <a:solidFill>
                  <a:srgbClr val="002060"/>
                </a:solidFill>
              </a:rPr>
              <a:t>searching, filtering, and data mining them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166433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25CE516-D02C-444E-A861-2C2420ED77F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59832" y="1204978"/>
            <a:ext cx="9144000" cy="5524094"/>
          </a:xfrm>
          <a:prstGeom prst="rect">
            <a:avLst/>
          </a:prstGeom>
        </p:spPr>
      </p:pic>
      <p:sp>
        <p:nvSpPr>
          <p:cNvPr id="15363" name="Title 1"/>
          <p:cNvSpPr>
            <a:spLocks noGrp="1"/>
          </p:cNvSpPr>
          <p:nvPr>
            <p:ph type="title"/>
          </p:nvPr>
        </p:nvSpPr>
        <p:spPr>
          <a:xfrm>
            <a:off x="-22225" y="93663"/>
            <a:ext cx="7772400" cy="1143000"/>
          </a:xfrm>
        </p:spPr>
        <p:txBody>
          <a:bodyPr/>
          <a:lstStyle/>
          <a:p>
            <a:r>
              <a:rPr lang="en-GB" altLang="en-US"/>
              <a:t>1. Searching Twitter</a:t>
            </a:r>
          </a:p>
        </p:txBody>
      </p:sp>
      <p:sp>
        <p:nvSpPr>
          <p:cNvPr id="15364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>
          <a:xfrm>
            <a:off x="250825" y="2276475"/>
            <a:ext cx="2665413" cy="4114800"/>
          </a:xfrm>
        </p:spPr>
        <p:txBody>
          <a:bodyPr/>
          <a:lstStyle/>
          <a:p>
            <a:pPr marL="0" indent="0">
              <a:buFont typeface="Wingdings" panose="05000000000000000000" pitchFamily="2" charset="2"/>
              <a:buNone/>
            </a:pPr>
            <a:r>
              <a:rPr lang="en-GB" altLang="en-US" dirty="0"/>
              <a:t>Gets the most recent tweets matching your search – most recent at the top if Latest clicked</a:t>
            </a:r>
          </a:p>
        </p:txBody>
      </p:sp>
      <p:cxnSp>
        <p:nvCxnSpPr>
          <p:cNvPr id="15365" name="Straight Arrow Connector 2"/>
          <p:cNvCxnSpPr>
            <a:cxnSpLocks noChangeShapeType="1"/>
          </p:cNvCxnSpPr>
          <p:nvPr/>
        </p:nvCxnSpPr>
        <p:spPr bwMode="auto">
          <a:xfrm flipV="1">
            <a:off x="2484438" y="2708920"/>
            <a:ext cx="3527722" cy="359718"/>
          </a:xfrm>
          <a:prstGeom prst="straightConnector1">
            <a:avLst/>
          </a:prstGeom>
          <a:noFill/>
          <a:ln w="47625" algn="ctr">
            <a:solidFill>
              <a:schemeClr val="tx1"/>
            </a:solidFill>
            <a:round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" name="Rectangle 2">
            <a:extLst>
              <a:ext uri="{FF2B5EF4-FFF2-40B4-BE49-F238E27FC236}">
                <a16:creationId xmlns:a16="http://schemas.microsoft.com/office/drawing/2014/main" id="{14D87DB4-0431-4E7F-B0DC-B5752C803FDE}"/>
              </a:ext>
            </a:extLst>
          </p:cNvPr>
          <p:cNvSpPr/>
          <p:nvPr/>
        </p:nvSpPr>
        <p:spPr bwMode="auto">
          <a:xfrm>
            <a:off x="6084168" y="1772816"/>
            <a:ext cx="648072" cy="360040"/>
          </a:xfrm>
          <a:prstGeom prst="rect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7B05E2B9-E412-4C15-AA64-232233D7E98C}"/>
              </a:ext>
            </a:extLst>
          </p:cNvPr>
          <p:cNvCxnSpPr/>
          <p:nvPr/>
        </p:nvCxnSpPr>
        <p:spPr bwMode="auto">
          <a:xfrm>
            <a:off x="5148064" y="980728"/>
            <a:ext cx="936104" cy="79208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9" name="Rectangle 8">
            <a:extLst>
              <a:ext uri="{FF2B5EF4-FFF2-40B4-BE49-F238E27FC236}">
                <a16:creationId xmlns:a16="http://schemas.microsoft.com/office/drawing/2014/main" id="{BC1816A0-F905-4CED-B0B9-DB99CECF807F}"/>
              </a:ext>
            </a:extLst>
          </p:cNvPr>
          <p:cNvSpPr/>
          <p:nvPr/>
        </p:nvSpPr>
        <p:spPr bwMode="auto">
          <a:xfrm>
            <a:off x="7740352" y="3068638"/>
            <a:ext cx="360040" cy="432370"/>
          </a:xfrm>
          <a:prstGeom prst="rect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57320D18-BF0C-459C-916C-BE3E266DECBB}"/>
              </a:ext>
            </a:extLst>
          </p:cNvPr>
          <p:cNvCxnSpPr/>
          <p:nvPr/>
        </p:nvCxnSpPr>
        <p:spPr bwMode="auto">
          <a:xfrm>
            <a:off x="2483979" y="3172641"/>
            <a:ext cx="5256373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4" grpId="0" build="p"/>
      <p:bldP spid="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9F9ECACC-EBDA-4F0D-A56B-5B9DDAF474B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27784" y="1268760"/>
            <a:ext cx="9144000" cy="5479676"/>
          </a:xfrm>
          <a:prstGeom prst="rect">
            <a:avLst/>
          </a:prstGeom>
        </p:spPr>
      </p:pic>
      <p:sp>
        <p:nvSpPr>
          <p:cNvPr id="17410" name="Title 1"/>
          <p:cNvSpPr>
            <a:spLocks noGrp="1"/>
          </p:cNvSpPr>
          <p:nvPr>
            <p:ph type="title"/>
          </p:nvPr>
        </p:nvSpPr>
        <p:spPr>
          <a:xfrm>
            <a:off x="35496" y="-306288"/>
            <a:ext cx="9144000" cy="1143000"/>
          </a:xfrm>
        </p:spPr>
        <p:txBody>
          <a:bodyPr/>
          <a:lstStyle/>
          <a:p>
            <a:r>
              <a:rPr lang="en-GB" altLang="en-US" dirty="0"/>
              <a:t>Searching before a specific date</a:t>
            </a:r>
          </a:p>
        </p:txBody>
      </p:sp>
      <p:sp>
        <p:nvSpPr>
          <p:cNvPr id="17411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>
          <a:xfrm>
            <a:off x="71723" y="2633636"/>
            <a:ext cx="2663825" cy="4114800"/>
          </a:xfrm>
          <a:solidFill>
            <a:schemeClr val="bg1"/>
          </a:solidFill>
        </p:spPr>
        <p:txBody>
          <a:bodyPr/>
          <a:lstStyle/>
          <a:p>
            <a:pPr marL="0" indent="0">
              <a:buFont typeface="Wingdings" panose="05000000000000000000" pitchFamily="2" charset="2"/>
              <a:buNone/>
            </a:pPr>
            <a:r>
              <a:rPr lang="en-GB" altLang="en-US" dirty="0"/>
              <a:t>Add </a:t>
            </a:r>
            <a:r>
              <a:rPr lang="en-GB" altLang="en-US" dirty="0" err="1">
                <a:solidFill>
                  <a:srgbClr val="002060"/>
                </a:solidFill>
              </a:rPr>
              <a:t>until:YYYY-MM-DD</a:t>
            </a:r>
            <a:r>
              <a:rPr lang="en-GB" altLang="en-US" dirty="0">
                <a:solidFill>
                  <a:srgbClr val="002060"/>
                </a:solidFill>
              </a:rPr>
              <a:t> </a:t>
            </a:r>
            <a:r>
              <a:rPr lang="en-GB" altLang="en-US" dirty="0"/>
              <a:t>to the end of your query</a:t>
            </a:r>
          </a:p>
          <a:p>
            <a:pPr marL="0" indent="0">
              <a:buFont typeface="Wingdings" panose="05000000000000000000" pitchFamily="2" charset="2"/>
              <a:buNone/>
            </a:pPr>
            <a:r>
              <a:rPr lang="en-GB" altLang="en-US" dirty="0"/>
              <a:t>- Use to investigate the past.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DFA4724D-DF7B-443F-9F2B-F861C69A58FD}"/>
              </a:ext>
            </a:extLst>
          </p:cNvPr>
          <p:cNvSpPr/>
          <p:nvPr/>
        </p:nvSpPr>
        <p:spPr bwMode="auto">
          <a:xfrm>
            <a:off x="7668344" y="2924944"/>
            <a:ext cx="1224136" cy="360040"/>
          </a:xfrm>
          <a:prstGeom prst="rect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03F6D45-94C5-43E4-811C-A1813080960F}"/>
              </a:ext>
            </a:extLst>
          </p:cNvPr>
          <p:cNvSpPr txBox="1"/>
          <p:nvPr/>
        </p:nvSpPr>
        <p:spPr>
          <a:xfrm>
            <a:off x="71723" y="980728"/>
            <a:ext cx="2448272" cy="156966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The day before the big Pfizer vaccine announcement</a:t>
            </a:r>
            <a:endParaRPr lang="en-GB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F84999D6-08FB-40F6-A561-2A72F36DA873}"/>
              </a:ext>
            </a:extLst>
          </p:cNvPr>
          <p:cNvSpPr/>
          <p:nvPr/>
        </p:nvSpPr>
        <p:spPr bwMode="auto">
          <a:xfrm>
            <a:off x="6084168" y="1484784"/>
            <a:ext cx="1584176" cy="360040"/>
          </a:xfrm>
          <a:prstGeom prst="rect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tle 1"/>
          <p:cNvSpPr>
            <a:spLocks noGrp="1"/>
          </p:cNvSpPr>
          <p:nvPr>
            <p:ph type="title"/>
          </p:nvPr>
        </p:nvSpPr>
        <p:spPr>
          <a:xfrm>
            <a:off x="445631" y="116632"/>
            <a:ext cx="8496944" cy="747936"/>
          </a:xfrm>
        </p:spPr>
        <p:txBody>
          <a:bodyPr/>
          <a:lstStyle/>
          <a:p>
            <a:r>
              <a:rPr lang="en-GB" altLang="en-US" dirty="0"/>
              <a:t>2. Free automatic data gathering</a:t>
            </a:r>
          </a:p>
        </p:txBody>
      </p:sp>
      <p:sp>
        <p:nvSpPr>
          <p:cNvPr id="24579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>
          <a:xfrm>
            <a:off x="461592" y="864568"/>
            <a:ext cx="8204448" cy="4114800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GB" altLang="en-US" sz="2800" dirty="0"/>
              <a:t>Tweets can be obtained via:</a:t>
            </a:r>
          </a:p>
          <a:p>
            <a:pPr lvl="1"/>
            <a:r>
              <a:rPr lang="en-GB" altLang="en-US" sz="2400" dirty="0">
                <a:effectLst>
                  <a:outerShdw blurRad="50800" dist="50800" dir="5400000" algn="ctr" rotWithShape="0">
                    <a:srgbClr val="FFFF00"/>
                  </a:outerShdw>
                </a:effectLst>
              </a:rPr>
              <a:t>Mozdeh</a:t>
            </a:r>
            <a:r>
              <a:rPr lang="en-GB" altLang="en-US" sz="2400" i="1" dirty="0"/>
              <a:t> </a:t>
            </a:r>
            <a:r>
              <a:rPr lang="en-GB" altLang="en-US" sz="2000" dirty="0"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http://mozdeh.wlv.ac.uk</a:t>
            </a:r>
            <a:r>
              <a:rPr lang="en-GB" altLang="en-US" sz="2000" dirty="0"/>
              <a:t> (Windows)</a:t>
            </a:r>
            <a:endParaRPr lang="en-GB" altLang="en-US" sz="2400" i="1" dirty="0"/>
          </a:p>
          <a:p>
            <a:pPr lvl="1"/>
            <a:r>
              <a:rPr lang="en-GB" altLang="en-US" sz="2000" dirty="0"/>
              <a:t>Chorus</a:t>
            </a:r>
            <a:r>
              <a:rPr lang="en-GB" altLang="en-US" sz="2000" i="1" dirty="0"/>
              <a:t> </a:t>
            </a:r>
            <a:r>
              <a:rPr lang="en-GB" altLang="en-US" sz="2000" dirty="0">
                <a:hlinkClick r:id="rId3"/>
              </a:rPr>
              <a:t>http://www.chorusanalytics.co.uk</a:t>
            </a:r>
            <a:r>
              <a:rPr lang="en-GB" altLang="en-US" sz="2000" dirty="0"/>
              <a:t> (Windows)</a:t>
            </a:r>
          </a:p>
          <a:p>
            <a:pPr lvl="1"/>
            <a:r>
              <a:rPr lang="en-GB" altLang="en-US" sz="2000" dirty="0" err="1"/>
              <a:t>NodeXL</a:t>
            </a:r>
            <a:r>
              <a:rPr lang="en-GB" altLang="en-US" sz="2000" dirty="0"/>
              <a:t> for Excel</a:t>
            </a:r>
          </a:p>
          <a:p>
            <a:pPr lvl="1"/>
            <a:r>
              <a:rPr lang="en-GB" altLang="en-US" sz="2000" dirty="0"/>
              <a:t>NVivo support</a:t>
            </a:r>
          </a:p>
          <a:p>
            <a:pPr lvl="1"/>
            <a:r>
              <a:rPr lang="en-GB" altLang="en-US" sz="2000" dirty="0"/>
              <a:t>Python code (e.g., via </a:t>
            </a:r>
            <a:r>
              <a:rPr lang="en-GB" altLang="en-US" sz="2000" dirty="0" err="1"/>
              <a:t>Tweepy</a:t>
            </a:r>
            <a:r>
              <a:rPr lang="en-GB" altLang="en-US" sz="2000" dirty="0"/>
              <a:t>)</a:t>
            </a:r>
            <a:endParaRPr lang="en-GB" altLang="en-US" sz="2400" dirty="0"/>
          </a:p>
          <a:p>
            <a:pPr>
              <a:buFont typeface="Arial" panose="020B0604020202020204" pitchFamily="34" charset="0"/>
              <a:buChar char="•"/>
            </a:pPr>
            <a:r>
              <a:rPr lang="en-GB" altLang="en-US" sz="2800" dirty="0"/>
              <a:t>All get the same tweets (via free Twitter API).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altLang="en-US" sz="2800" dirty="0"/>
              <a:t>If using keyword or phrase searches:</a:t>
            </a:r>
          </a:p>
          <a:p>
            <a:pPr lvl="1"/>
            <a:r>
              <a:rPr lang="en-GB" altLang="en-US" sz="2400" dirty="0"/>
              <a:t>Only tweets younger than 7 days, sometimes 1 hr.</a:t>
            </a:r>
          </a:p>
          <a:p>
            <a:pPr lvl="1"/>
            <a:r>
              <a:rPr lang="en-GB" altLang="en-US" sz="2400" dirty="0"/>
              <a:t>For older tweets, apply to Twitter </a:t>
            </a:r>
            <a:r>
              <a:rPr lang="en-GB" altLang="en-US" sz="2000" dirty="0">
                <a:hlinkClick r:id="rId4"/>
              </a:rPr>
              <a:t>https://developer.twitter.com/en/solutions/academic-research</a:t>
            </a:r>
            <a:endParaRPr lang="en-GB" altLang="en-US" sz="2000" dirty="0"/>
          </a:p>
          <a:p>
            <a:pPr lvl="1"/>
            <a:r>
              <a:rPr lang="en-GB" altLang="en-US" sz="2400" dirty="0"/>
              <a:t>Gather in real-time throughout the time investigated.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altLang="en-US" sz="2800" dirty="0"/>
              <a:t>If getting tweets from specified users:</a:t>
            </a:r>
          </a:p>
          <a:p>
            <a:pPr lvl="1"/>
            <a:r>
              <a:rPr lang="en-GB" altLang="en-US" sz="2400" dirty="0"/>
              <a:t>Most recent 1,800-3,200 tweets each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9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421BE90A-A8AB-43BB-8760-534E8EEA0F1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60032" y="0"/>
            <a:ext cx="460428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A736428-A375-4E32-9493-F3ADC2C00B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504" y="-171400"/>
            <a:ext cx="4248472" cy="1143000"/>
          </a:xfrm>
        </p:spPr>
        <p:txBody>
          <a:bodyPr/>
          <a:lstStyle/>
          <a:p>
            <a:r>
              <a:rPr lang="en-US" dirty="0"/>
              <a:t>Academic API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4B75654-011D-445E-BA55-D01C8132459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9512" y="1484784"/>
            <a:ext cx="4320480" cy="5256584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Apply at </a:t>
            </a:r>
            <a:r>
              <a:rPr lang="en-GB" altLang="en-US" dirty="0">
                <a:hlinkClick r:id="rId3"/>
              </a:rPr>
              <a:t>https://developer.twitter.com/en/solutions/academic-research</a:t>
            </a:r>
            <a:endParaRPr lang="en-GB" altLang="en-US" dirty="0"/>
          </a:p>
          <a:p>
            <a:pPr>
              <a:buFont typeface="Arial" panose="020B0604020202020204" pitchFamily="34" charset="0"/>
              <a:buChar char="•"/>
            </a:pPr>
            <a:r>
              <a:rPr lang="en-GB" dirty="0"/>
              <a:t>Access to 10 million tweets per month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dirty="0"/>
              <a:t>Includes older tweets: “full archive search”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039098C-3D17-4EE3-9F22-F3FD459718F9}"/>
              </a:ext>
            </a:extLst>
          </p:cNvPr>
          <p:cNvSpPr txBox="1"/>
          <p:nvPr/>
        </p:nvSpPr>
        <p:spPr>
          <a:xfrm>
            <a:off x="7884368" y="3284984"/>
            <a:ext cx="1439177" cy="461665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Feb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133167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391F5D-C87D-4D32-93E3-FEF18A1181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35696" y="304800"/>
            <a:ext cx="6546304" cy="1143000"/>
          </a:xfrm>
        </p:spPr>
        <p:txBody>
          <a:bodyPr/>
          <a:lstStyle/>
          <a:p>
            <a:r>
              <a:rPr lang="en-GB" dirty="0"/>
              <a:t>Curating queries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60D0D3D-43D9-4417-BE20-E34AE0177C8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5576" y="2348880"/>
            <a:ext cx="7772400" cy="4114800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GB" dirty="0"/>
              <a:t>Essential to find suitable queries for the initial data collection.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dirty="0"/>
              <a:t>Must match as many relevant tweets and as few irrelevant tweets as possible.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dirty="0"/>
              <a:t>Pilot test and re-test.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dirty="0"/>
              <a:t>Experiment with different strategies.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dirty="0"/>
              <a:t>Expect to run analysis multiple times.</a:t>
            </a:r>
          </a:p>
        </p:txBody>
      </p:sp>
      <p:pic>
        <p:nvPicPr>
          <p:cNvPr id="6" name="Graphic 5" descr="Slippery">
            <a:extLst>
              <a:ext uri="{FF2B5EF4-FFF2-40B4-BE49-F238E27FC236}">
                <a16:creationId xmlns:a16="http://schemas.microsoft.com/office/drawing/2014/main" id="{67FD6A24-F7A3-479D-9A51-C37A2565066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660232" y="44624"/>
            <a:ext cx="2324944" cy="23249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16102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Title 1"/>
          <p:cNvSpPr>
            <a:spLocks noGrp="1"/>
          </p:cNvSpPr>
          <p:nvPr>
            <p:ph type="title"/>
          </p:nvPr>
        </p:nvSpPr>
        <p:spPr>
          <a:xfrm>
            <a:off x="609600" y="304800"/>
            <a:ext cx="7772400" cy="675928"/>
          </a:xfrm>
        </p:spPr>
        <p:txBody>
          <a:bodyPr/>
          <a:lstStyle/>
          <a:p>
            <a:r>
              <a:rPr lang="en-GB" altLang="en-US" dirty="0"/>
              <a:t>Summary</a:t>
            </a:r>
          </a:p>
        </p:txBody>
      </p:sp>
      <p:sp>
        <p:nvSpPr>
          <p:cNvPr id="39939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>
          <a:xfrm>
            <a:off x="431540" y="1484784"/>
            <a:ext cx="8280920" cy="4896544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GB" altLang="en-US" sz="2800" dirty="0"/>
              <a:t>Tweets can be searched for directly in Twitter – including with </a:t>
            </a:r>
            <a:r>
              <a:rPr lang="en-GB" altLang="en-US" sz="2800" dirty="0">
                <a:solidFill>
                  <a:schemeClr val="bg2"/>
                </a:solidFill>
              </a:rPr>
              <a:t>until: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altLang="en-US" sz="2800" dirty="0"/>
              <a:t>Large numbers of tweets can be:</a:t>
            </a:r>
          </a:p>
          <a:p>
            <a:pPr lvl="1"/>
            <a:r>
              <a:rPr lang="en-GB" altLang="en-US" sz="2400" dirty="0"/>
              <a:t>Collected free with software (date limitations).</a:t>
            </a:r>
          </a:p>
          <a:p>
            <a:pPr lvl="1"/>
            <a:r>
              <a:rPr lang="en-GB" altLang="en-US" dirty="0"/>
              <a:t>Applied for from Twitter (older tweets) https://developer.twitter.com/en/solutions/academic-research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altLang="en-US" sz="2800"/>
              <a:t>Specifying </a:t>
            </a:r>
            <a:r>
              <a:rPr lang="en-GB" altLang="en-US" sz="2800" dirty="0"/>
              <a:t>the tweets by keyword can be difficult.</a:t>
            </a:r>
          </a:p>
          <a:p>
            <a:pPr lvl="1"/>
            <a:endParaRPr lang="en-GB" altLang="en-US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BDC027DD-7F8B-46AB-B3BC-56BE74BBB447}"/>
              </a:ext>
            </a:extLst>
          </p:cNvPr>
          <p:cNvSpPr/>
          <p:nvPr/>
        </p:nvSpPr>
        <p:spPr>
          <a:xfrm>
            <a:off x="3923928" y="6322367"/>
            <a:ext cx="531033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/>
              <a:t>http://mozdeh.wlv.ac.uk/course.html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39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60009FAB-FF47-43EF-BA6C-7C11C15B0B1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02507" y="2636912"/>
            <a:ext cx="4013880" cy="404185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8368C2D-483A-4E06-85AA-EDE7F83765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3528" y="260648"/>
            <a:ext cx="7772400" cy="776661"/>
          </a:xfrm>
        </p:spPr>
        <p:txBody>
          <a:bodyPr/>
          <a:lstStyle/>
          <a:p>
            <a:r>
              <a:rPr lang="en-GB" dirty="0"/>
              <a:t>3. Commercial data sets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CE2CFA2-F941-4579-ADD8-9E5147994B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1520" y="1238854"/>
            <a:ext cx="7798036" cy="5370500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Expect to pay a minimum of £1,000 from Twitter or commercial resellers. </a:t>
            </a:r>
          </a:p>
          <a:p>
            <a:pPr marL="0" indent="0">
              <a:buNone/>
            </a:pPr>
            <a:r>
              <a:rPr lang="en-GB" dirty="0">
                <a:hlinkClick r:id="rId3"/>
              </a:rPr>
              <a:t>developer.twitter.com/</a:t>
            </a:r>
            <a:r>
              <a:rPr lang="en-GB" dirty="0" err="1">
                <a:hlinkClick r:id="rId3"/>
              </a:rPr>
              <a:t>en</a:t>
            </a:r>
            <a:r>
              <a:rPr lang="en-GB" dirty="0">
                <a:hlinkClick r:id="rId3"/>
              </a:rPr>
              <a:t>/pricing.html</a:t>
            </a:r>
            <a:endParaRPr lang="en-GB" dirty="0"/>
          </a:p>
          <a:p>
            <a:pPr marL="0" indent="0">
              <a:buNone/>
            </a:pPr>
            <a:r>
              <a:rPr lang="en-GB" dirty="0"/>
              <a:t>Commercial pricing model:</a:t>
            </a:r>
          </a:p>
          <a:p>
            <a:pPr marL="0" indent="0">
              <a:buNone/>
            </a:pPr>
            <a:r>
              <a:rPr lang="en-GB" dirty="0"/>
              <a:t>14/1/21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Or third party data reseller,</a:t>
            </a:r>
          </a:p>
          <a:p>
            <a:pPr marL="0" indent="0">
              <a:buNone/>
            </a:pPr>
            <a:r>
              <a:rPr lang="en-GB" dirty="0"/>
              <a:t>such as pulsarplatform.com</a:t>
            </a:r>
          </a:p>
        </p:txBody>
      </p:sp>
    </p:spTree>
    <p:extLst>
      <p:ext uri="{BB962C8B-B14F-4D97-AF65-F5344CB8AC3E}">
        <p14:creationId xmlns:p14="http://schemas.microsoft.com/office/powerpoint/2010/main" val="40026008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Blueprint">
  <a:themeElements>
    <a:clrScheme name="Blueprint 2">
      <a:dk1>
        <a:srgbClr val="40458C"/>
      </a:dk1>
      <a:lt1>
        <a:srgbClr val="FFFFFF"/>
      </a:lt1>
      <a:dk2>
        <a:srgbClr val="660066"/>
      </a:dk2>
      <a:lt2>
        <a:srgbClr val="B7C1EB"/>
      </a:lt2>
      <a:accent1>
        <a:srgbClr val="ECD882"/>
      </a:accent1>
      <a:accent2>
        <a:srgbClr val="B2B2B2"/>
      </a:accent2>
      <a:accent3>
        <a:srgbClr val="FFFFFF"/>
      </a:accent3>
      <a:accent4>
        <a:srgbClr val="353A77"/>
      </a:accent4>
      <a:accent5>
        <a:srgbClr val="F4E9C1"/>
      </a:accent5>
      <a:accent6>
        <a:srgbClr val="A1A1A1"/>
      </a:accent6>
      <a:hlink>
        <a:srgbClr val="6F89F7"/>
      </a:hlink>
      <a:folHlink>
        <a:srgbClr val="CFDBFD"/>
      </a:folHlink>
    </a:clrScheme>
    <a:fontScheme name="Blueprint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lnDef>
  </a:objectDefaults>
  <a:extraClrSchemeLst>
    <a:extraClrScheme>
      <a:clrScheme name="Blueprint 1">
        <a:dk1>
          <a:srgbClr val="000000"/>
        </a:dk1>
        <a:lt1>
          <a:srgbClr val="FFFFFF"/>
        </a:lt1>
        <a:dk2>
          <a:srgbClr val="40458C"/>
        </a:dk2>
        <a:lt2>
          <a:srgbClr val="FFFFCC"/>
        </a:lt2>
        <a:accent1>
          <a:srgbClr val="8D8DB3"/>
        </a:accent1>
        <a:accent2>
          <a:srgbClr val="B2B2B2"/>
        </a:accent2>
        <a:accent3>
          <a:srgbClr val="AFB0C5"/>
        </a:accent3>
        <a:accent4>
          <a:srgbClr val="DADADA"/>
        </a:accent4>
        <a:accent5>
          <a:srgbClr val="C5C5D6"/>
        </a:accent5>
        <a:accent6>
          <a:srgbClr val="A1A1A1"/>
        </a:accent6>
        <a:hlink>
          <a:srgbClr val="6F89F7"/>
        </a:hlink>
        <a:folHlink>
          <a:srgbClr val="4F56A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print 2">
        <a:dk1>
          <a:srgbClr val="40458C"/>
        </a:dk1>
        <a:lt1>
          <a:srgbClr val="FFFFFF"/>
        </a:lt1>
        <a:dk2>
          <a:srgbClr val="660066"/>
        </a:dk2>
        <a:lt2>
          <a:srgbClr val="B7C1EB"/>
        </a:lt2>
        <a:accent1>
          <a:srgbClr val="ECD882"/>
        </a:accent1>
        <a:accent2>
          <a:srgbClr val="B2B2B2"/>
        </a:accent2>
        <a:accent3>
          <a:srgbClr val="FFFFFF"/>
        </a:accent3>
        <a:accent4>
          <a:srgbClr val="353A77"/>
        </a:accent4>
        <a:accent5>
          <a:srgbClr val="F4E9C1"/>
        </a:accent5>
        <a:accent6>
          <a:srgbClr val="A1A1A1"/>
        </a:accent6>
        <a:hlink>
          <a:srgbClr val="6F89F7"/>
        </a:hlink>
        <a:folHlink>
          <a:srgbClr val="CFDBF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print 3">
        <a:dk1>
          <a:srgbClr val="000000"/>
        </a:dk1>
        <a:lt1>
          <a:srgbClr val="FFFFFF"/>
        </a:lt1>
        <a:dk2>
          <a:srgbClr val="4D4D4D"/>
        </a:dk2>
        <a:lt2>
          <a:srgbClr val="B2B2B2"/>
        </a:lt2>
        <a:accent1>
          <a:srgbClr val="969696"/>
        </a:accent1>
        <a:accent2>
          <a:srgbClr val="EAEAEA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D4D4D4"/>
        </a:accent6>
        <a:hlink>
          <a:srgbClr val="777777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print 4">
        <a:dk1>
          <a:srgbClr val="333300"/>
        </a:dk1>
        <a:lt1>
          <a:srgbClr val="FFFFFF"/>
        </a:lt1>
        <a:dk2>
          <a:srgbClr val="663300"/>
        </a:dk2>
        <a:lt2>
          <a:srgbClr val="B2B2B2"/>
        </a:lt2>
        <a:accent1>
          <a:srgbClr val="DDC6A7"/>
        </a:accent1>
        <a:accent2>
          <a:srgbClr val="D9C167"/>
        </a:accent2>
        <a:accent3>
          <a:srgbClr val="FFFFFF"/>
        </a:accent3>
        <a:accent4>
          <a:srgbClr val="2A2A00"/>
        </a:accent4>
        <a:accent5>
          <a:srgbClr val="EBDFD0"/>
        </a:accent5>
        <a:accent6>
          <a:srgbClr val="C4AF5D"/>
        </a:accent6>
        <a:hlink>
          <a:srgbClr val="8A7A66"/>
        </a:hlink>
        <a:folHlink>
          <a:srgbClr val="C0AE9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print 5">
        <a:dk1>
          <a:srgbClr val="000000"/>
        </a:dk1>
        <a:lt1>
          <a:srgbClr val="FFFFFF"/>
        </a:lt1>
        <a:dk2>
          <a:srgbClr val="003366"/>
        </a:dk2>
        <a:lt2>
          <a:srgbClr val="CCFFCC"/>
        </a:lt2>
        <a:accent1>
          <a:srgbClr val="006699"/>
        </a:accent1>
        <a:accent2>
          <a:srgbClr val="009999"/>
        </a:accent2>
        <a:accent3>
          <a:srgbClr val="AAADB8"/>
        </a:accent3>
        <a:accent4>
          <a:srgbClr val="DADADA"/>
        </a:accent4>
        <a:accent5>
          <a:srgbClr val="AAB8CA"/>
        </a:accent5>
        <a:accent6>
          <a:srgbClr val="008A8A"/>
        </a:accent6>
        <a:hlink>
          <a:srgbClr val="0099CC"/>
        </a:hlink>
        <a:folHlink>
          <a:srgbClr val="00458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print 6">
        <a:dk1>
          <a:srgbClr val="000000"/>
        </a:dk1>
        <a:lt1>
          <a:srgbClr val="FFFFFF"/>
        </a:lt1>
        <a:dk2>
          <a:srgbClr val="004A48"/>
        </a:dk2>
        <a:lt2>
          <a:srgbClr val="33CCCC"/>
        </a:lt2>
        <a:accent1>
          <a:srgbClr val="006699"/>
        </a:accent1>
        <a:accent2>
          <a:srgbClr val="009999"/>
        </a:accent2>
        <a:accent3>
          <a:srgbClr val="AAB1B1"/>
        </a:accent3>
        <a:accent4>
          <a:srgbClr val="DADADA"/>
        </a:accent4>
        <a:accent5>
          <a:srgbClr val="AAB8CA"/>
        </a:accent5>
        <a:accent6>
          <a:srgbClr val="008A8A"/>
        </a:accent6>
        <a:hlink>
          <a:srgbClr val="00CC99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print 7">
        <a:dk1>
          <a:srgbClr val="000000"/>
        </a:dk1>
        <a:lt1>
          <a:srgbClr val="FFFFFF"/>
        </a:lt1>
        <a:dk2>
          <a:srgbClr val="333300"/>
        </a:dk2>
        <a:lt2>
          <a:srgbClr val="FFFFCC"/>
        </a:lt2>
        <a:accent1>
          <a:srgbClr val="CC9900"/>
        </a:accent1>
        <a:accent2>
          <a:srgbClr val="CC6600"/>
        </a:accent2>
        <a:accent3>
          <a:srgbClr val="ADADAA"/>
        </a:accent3>
        <a:accent4>
          <a:srgbClr val="DADADA"/>
        </a:accent4>
        <a:accent5>
          <a:srgbClr val="E2CAAA"/>
        </a:accent5>
        <a:accent6>
          <a:srgbClr val="B95C00"/>
        </a:accent6>
        <a:hlink>
          <a:srgbClr val="808000"/>
        </a:hlink>
        <a:folHlink>
          <a:srgbClr val="525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print 8">
        <a:dk1>
          <a:srgbClr val="003D62"/>
        </a:dk1>
        <a:lt1>
          <a:srgbClr val="FFFFFF"/>
        </a:lt1>
        <a:dk2>
          <a:srgbClr val="006699"/>
        </a:dk2>
        <a:lt2>
          <a:srgbClr val="C8D1DA"/>
        </a:lt2>
        <a:accent1>
          <a:srgbClr val="9AC0EA"/>
        </a:accent1>
        <a:accent2>
          <a:srgbClr val="80C3C8"/>
        </a:accent2>
        <a:accent3>
          <a:srgbClr val="FFFFFF"/>
        </a:accent3>
        <a:accent4>
          <a:srgbClr val="003353"/>
        </a:accent4>
        <a:accent5>
          <a:srgbClr val="CADCF3"/>
        </a:accent5>
        <a:accent6>
          <a:srgbClr val="73B0B5"/>
        </a:accent6>
        <a:hlink>
          <a:srgbClr val="81ABCB"/>
        </a:hlink>
        <a:folHlink>
          <a:srgbClr val="B6CBD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 Designs\Blueprint.pot</Template>
  <TotalTime>2818</TotalTime>
  <Words>444</Words>
  <Application>Microsoft Office PowerPoint</Application>
  <PresentationFormat>On-screen Show (4:3)</PresentationFormat>
  <Paragraphs>56</Paragraphs>
  <Slides>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Arial</vt:lpstr>
      <vt:lpstr>Tahoma</vt:lpstr>
      <vt:lpstr>Times New Roman</vt:lpstr>
      <vt:lpstr>Wingdings</vt:lpstr>
      <vt:lpstr>Blueprint</vt:lpstr>
      <vt:lpstr>Manual, Automatic, buy</vt:lpstr>
      <vt:lpstr>1. Searching Twitter</vt:lpstr>
      <vt:lpstr>Searching before a specific date</vt:lpstr>
      <vt:lpstr>2. Free automatic data gathering</vt:lpstr>
      <vt:lpstr>Academic API</vt:lpstr>
      <vt:lpstr>Curating queries</vt:lpstr>
      <vt:lpstr>Summary</vt:lpstr>
      <vt:lpstr>3. Commercial data sets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</dc:title>
  <dc:creator/>
  <cp:lastModifiedBy>Mike Thelwall</cp:lastModifiedBy>
  <cp:revision>448</cp:revision>
  <dcterms:created xsi:type="dcterms:W3CDTF">1601-01-01T00:00:00Z</dcterms:created>
  <dcterms:modified xsi:type="dcterms:W3CDTF">2021-02-16T07:44:51Z</dcterms:modified>
</cp:coreProperties>
</file>