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6"/>
  </p:notesMasterIdLst>
  <p:handoutMasterIdLst>
    <p:handoutMasterId r:id="rId27"/>
  </p:handoutMasterIdLst>
  <p:sldIdLst>
    <p:sldId id="394" r:id="rId2"/>
    <p:sldId id="464" r:id="rId3"/>
    <p:sldId id="404" r:id="rId4"/>
    <p:sldId id="442" r:id="rId5"/>
    <p:sldId id="405" r:id="rId6"/>
    <p:sldId id="432" r:id="rId7"/>
    <p:sldId id="408" r:id="rId8"/>
    <p:sldId id="409" r:id="rId9"/>
    <p:sldId id="422" r:id="rId10"/>
    <p:sldId id="406" r:id="rId11"/>
    <p:sldId id="407" r:id="rId12"/>
    <p:sldId id="425" r:id="rId13"/>
    <p:sldId id="439" r:id="rId14"/>
    <p:sldId id="440" r:id="rId15"/>
    <p:sldId id="428" r:id="rId16"/>
    <p:sldId id="429" r:id="rId17"/>
    <p:sldId id="441" r:id="rId18"/>
    <p:sldId id="423" r:id="rId19"/>
    <p:sldId id="389" r:id="rId20"/>
    <p:sldId id="412" r:id="rId21"/>
    <p:sldId id="416" r:id="rId22"/>
    <p:sldId id="413" r:id="rId23"/>
    <p:sldId id="414" r:id="rId24"/>
    <p:sldId id="415" r:id="rId25"/>
  </p:sldIdLst>
  <p:sldSz cx="9144000" cy="6858000" type="screen4x3"/>
  <p:notesSz cx="6832600" cy="99679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2" autoAdjust="0"/>
    <p:restoredTop sz="91803" autoAdjust="0"/>
  </p:normalViewPr>
  <p:slideViewPr>
    <p:cSldViewPr>
      <p:cViewPr varScale="1">
        <p:scale>
          <a:sx n="107" d="100"/>
          <a:sy n="107" d="100"/>
        </p:scale>
        <p:origin x="1008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0325" y="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6785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0325" y="946785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E0364639-9B18-4917-A157-94193712711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000017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0325" y="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7713"/>
            <a:ext cx="4984750" cy="37385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2625" y="4735513"/>
            <a:ext cx="5467350" cy="448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6785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0325" y="946785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29961778-345F-4920-B184-FA4267DAF7E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681462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61778-345F-4920-B184-FA4267DAF7E6}" type="slidenum">
              <a:rPr lang="en-GB" altLang="en-US" smtClean="0"/>
              <a:pPr/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34325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9DE846-AD23-4988-A40E-F89A39BD565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5048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08A7DC-4AEE-4435-9296-B6C539602DD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17256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AAE4C9-04A8-4CE9-9575-44CCD93060B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93194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206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2060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05BBD4-7BA1-4236-A971-366BAE86028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80749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CC8F53-780B-477E-B8E7-514A46A8CEE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62252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DF766A-CD67-4BC9-AEC9-EBF00A048B7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02660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F1E27F-4709-4B79-9EB1-40B71F1147F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57749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6A9AA8-CF08-4CF6-AB9D-D56F956B2DC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4736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D6E5C1-0F8B-4B2B-811F-B53BF15405F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406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0701AA-6F39-4D9C-9297-19C2203131F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22250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76C4A5-732F-41AA-BF6F-0DCDC31F296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66190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n-GB" altLang="en-US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Click to edit Master text styles</a:t>
            </a:r>
          </a:p>
          <a:p>
            <a:pPr lvl="1"/>
            <a:r>
              <a:rPr lang="en-GB" altLang="en-US" dirty="0"/>
              <a:t>Second level</a:t>
            </a:r>
          </a:p>
          <a:p>
            <a:pPr lvl="2"/>
            <a:r>
              <a:rPr lang="en-GB" altLang="en-US" dirty="0"/>
              <a:t>Third level</a:t>
            </a:r>
          </a:p>
          <a:p>
            <a:pPr lvl="3"/>
            <a:r>
              <a:rPr lang="en-GB" altLang="en-US" dirty="0"/>
              <a:t>Fourth level</a:t>
            </a:r>
          </a:p>
          <a:p>
            <a:pPr lvl="4"/>
            <a:r>
              <a:rPr lang="en-GB" altLang="en-US" dirty="0"/>
              <a:t>Fifth level</a:t>
            </a:r>
          </a:p>
        </p:txBody>
      </p:sp>
      <p:sp>
        <p:nvSpPr>
          <p:cNvPr id="5185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86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87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6084C8FD-9E6A-416A-A39D-2D39FAF15AE4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anose="05000000000000000000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anose="05000000000000000000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.thelwall@wlv.ac.uk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12776"/>
            <a:ext cx="7772400" cy="1362075"/>
          </a:xfrm>
        </p:spPr>
        <p:txBody>
          <a:bodyPr/>
          <a:lstStyle/>
          <a:p>
            <a:pPr algn="ctr">
              <a:defRPr/>
            </a:pPr>
            <a:r>
              <a:rPr lang="en-GB" sz="5400" cap="none" dirty="0"/>
              <a:t>Word Association Mining</a:t>
            </a:r>
            <a:br>
              <a:rPr lang="en-GB" sz="5400" cap="none" dirty="0"/>
            </a:br>
            <a:br>
              <a:rPr lang="en-GB" sz="5400" cap="none" dirty="0"/>
            </a:br>
            <a:r>
              <a:rPr lang="en-GB" cap="none" dirty="0"/>
              <a:t>Automatically discovering patterns in sets of texts </a:t>
            </a:r>
            <a:endParaRPr lang="en-GB" sz="5400" cap="none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F692F69-ECC1-4E61-9228-F5C203EB054D}"/>
              </a:ext>
            </a:extLst>
          </p:cNvPr>
          <p:cNvSpPr/>
          <p:nvPr/>
        </p:nvSpPr>
        <p:spPr>
          <a:xfrm>
            <a:off x="107504" y="5517232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dirty="0"/>
              <a:t>Mike Thelwall</a:t>
            </a:r>
          </a:p>
          <a:p>
            <a:r>
              <a:rPr lang="en-GB" altLang="en-US" dirty="0">
                <a:hlinkClick r:id="rId2"/>
              </a:rPr>
              <a:t>m.thelwall@wlv.ac.uk</a:t>
            </a:r>
            <a:endParaRPr lang="en-GB" altLang="en-US" dirty="0"/>
          </a:p>
          <a:p>
            <a:r>
              <a:rPr lang="en-GB" altLang="en-US" dirty="0"/>
              <a:t>http://www.scit.wlv.ac.uk/~cm1993/mycv.html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DDDE4CB-95E6-48DD-AB6D-0D13A84D92F4}"/>
              </a:ext>
            </a:extLst>
          </p:cNvPr>
          <p:cNvSpPr/>
          <p:nvPr/>
        </p:nvSpPr>
        <p:spPr>
          <a:xfrm>
            <a:off x="-14736" y="-99392"/>
            <a:ext cx="75390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In this course: </a:t>
            </a:r>
            <a:r>
              <a:rPr lang="en-GB" dirty="0"/>
              <a:t>http://mozdeh.wlv.ac.uk/course.html</a:t>
            </a:r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Downloading social web texts</a:t>
            </a:r>
            <a:r>
              <a:rPr lang="en-GB" altLang="en-US" dirty="0">
                <a:solidFill>
                  <a:srgbClr val="002060"/>
                </a:solidFill>
              </a:rPr>
              <a:t> </a:t>
            </a:r>
          </a:p>
          <a:p>
            <a:r>
              <a:rPr lang="en-GB" altLang="en-US" dirty="0">
                <a:solidFill>
                  <a:srgbClr val="002060"/>
                </a:solidFill>
              </a:rPr>
              <a:t>then </a:t>
            </a:r>
            <a:r>
              <a:rPr lang="en-GB" dirty="0">
                <a:solidFill>
                  <a:srgbClr val="002060"/>
                </a:solidFill>
              </a:rPr>
              <a:t>searching, filtering, and </a:t>
            </a:r>
            <a:r>
              <a:rPr lang="en-GB" b="1" dirty="0">
                <a:solidFill>
                  <a:srgbClr val="002060"/>
                </a:solidFill>
              </a:rPr>
              <a:t>data mining </a:t>
            </a:r>
            <a:r>
              <a:rPr lang="en-GB" dirty="0">
                <a:solidFill>
                  <a:srgbClr val="002060"/>
                </a:solidFill>
              </a:rPr>
              <a:t>them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04800"/>
            <a:ext cx="8640960" cy="1143000"/>
          </a:xfrm>
        </p:spPr>
        <p:txBody>
          <a:bodyPr/>
          <a:lstStyle/>
          <a:p>
            <a:r>
              <a:rPr lang="en-GB" dirty="0"/>
              <a:t>Words associating with a gender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Clear search and select a gender.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Click </a:t>
            </a:r>
            <a:r>
              <a:rPr lang="en-GB" b="1" dirty="0"/>
              <a:t>Mine associations for search and filters.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Mozdeh lists words that associate with one gender. </a:t>
            </a:r>
          </a:p>
          <a:p>
            <a:pPr marL="457200" lvl="1" indent="0">
              <a:buNone/>
            </a:pPr>
            <a:r>
              <a:rPr lang="en-GB" dirty="0"/>
              <a:t>Words that occur more often in tweets from the tweeter gender than in the remaining tweets.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96BB1EE-5876-4D0F-9AA2-CFAC654A5205}"/>
              </a:ext>
            </a:extLst>
          </p:cNvPr>
          <p:cNvSpPr/>
          <p:nvPr/>
        </p:nvSpPr>
        <p:spPr bwMode="auto">
          <a:xfrm>
            <a:off x="1331640" y="4653136"/>
            <a:ext cx="7050360" cy="143867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7558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0F72E07-64C9-41A5-92EA-72B1AAB5D4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6327" y="764704"/>
            <a:ext cx="4752528" cy="37815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6955"/>
            <a:ext cx="7772400" cy="1143000"/>
          </a:xfrm>
        </p:spPr>
        <p:txBody>
          <a:bodyPr/>
          <a:lstStyle/>
          <a:p>
            <a:r>
              <a:rPr lang="en-GB" dirty="0"/>
              <a:t>Example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3595" y="4725144"/>
            <a:ext cx="8217442" cy="193899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6.5% of female-authored tweets used “congressional”.</a:t>
            </a:r>
          </a:p>
          <a:p>
            <a:r>
              <a:rPr lang="en-GB" dirty="0"/>
              <a:t>2.6% of the remaining tweets used it.</a:t>
            </a:r>
          </a:p>
          <a:p>
            <a:r>
              <a:rPr lang="en-GB" dirty="0"/>
              <a:t>So female tweets more likely to use “congressional”.</a:t>
            </a:r>
          </a:p>
          <a:p>
            <a:endParaRPr lang="en-GB" dirty="0"/>
          </a:p>
          <a:p>
            <a:r>
              <a:rPr lang="en-GB" dirty="0"/>
              <a:t>Why? Females commented more on congressional districts.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4392350" y="2656638"/>
            <a:ext cx="648072" cy="208040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066702" y="2656638"/>
            <a:ext cx="648072" cy="208040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8555" y="60730"/>
            <a:ext cx="3835445" cy="7039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84063CB-2894-4D43-B456-C118E71FD2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595" y="1804068"/>
            <a:ext cx="2417019" cy="24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883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BBC43-C06D-4008-BD42-B3C2A9DA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Statistical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7463DF-A85B-45B3-84E2-053FD74A2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905000"/>
            <a:ext cx="8143056" cy="41148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Starred words are backed by a test of statistical significance carried out by Mozdeh.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891413-0022-497A-9BAD-7F5E9CAE44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133" y="3861048"/>
            <a:ext cx="7481749" cy="1294656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302DABD-A4B7-49DA-BA36-A6439E610B30}"/>
              </a:ext>
            </a:extLst>
          </p:cNvPr>
          <p:cNvCxnSpPr/>
          <p:nvPr/>
        </p:nvCxnSpPr>
        <p:spPr bwMode="auto">
          <a:xfrm flipH="1">
            <a:off x="5802288" y="4437112"/>
            <a:ext cx="2808312" cy="0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673109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426896" cy="819944"/>
          </a:xfrm>
        </p:spPr>
        <p:txBody>
          <a:bodyPr/>
          <a:lstStyle/>
          <a:p>
            <a:r>
              <a:rPr lang="en-GB" dirty="0"/>
              <a:t>Advanced: Compare two subsets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280920" cy="439100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The Mine associations button compares one set of texts to the rest.</a:t>
            </a:r>
          </a:p>
          <a:p>
            <a:pPr marL="0" indent="0">
              <a:buNone/>
            </a:pPr>
            <a:r>
              <a:rPr lang="en-GB" dirty="0"/>
              <a:t>To compare two sets, click the </a:t>
            </a:r>
            <a:r>
              <a:rPr lang="en-GB" i="1" dirty="0"/>
              <a:t>Association mining comparisons </a:t>
            </a:r>
            <a:r>
              <a:rPr lang="en-GB" dirty="0"/>
              <a:t>tab, enter 2 queries separated by a comma, and click </a:t>
            </a:r>
            <a:r>
              <a:rPr lang="en-GB" i="1" dirty="0"/>
              <a:t>Compare words…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3336" y="4252787"/>
            <a:ext cx="5290664" cy="18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2859" y="4852658"/>
            <a:ext cx="42771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Compare 2017 comments containing </a:t>
            </a:r>
            <a:r>
              <a:rPr lang="en-GB" i="1" dirty="0"/>
              <a:t>like</a:t>
            </a:r>
            <a:r>
              <a:rPr lang="en-GB" dirty="0"/>
              <a:t> with previous comments containing </a:t>
            </a:r>
            <a:r>
              <a:rPr lang="en-GB" i="1" dirty="0"/>
              <a:t>like</a:t>
            </a:r>
          </a:p>
          <a:p>
            <a:r>
              <a:rPr lang="en-GB" dirty="0"/>
              <a:t>[] gives date ranges.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3767275" y="5742343"/>
            <a:ext cx="288032" cy="167680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319EA525-C4A7-4FF2-A2D5-6FC038F413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9338" y="6052987"/>
            <a:ext cx="3654662" cy="767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550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04800"/>
            <a:ext cx="8058472" cy="747936"/>
          </a:xfrm>
        </p:spPr>
        <p:txBody>
          <a:bodyPr/>
          <a:lstStyle/>
          <a:p>
            <a:r>
              <a:rPr lang="en-GB" dirty="0"/>
              <a:t>Two subset comparison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66839"/>
            <a:ext cx="8359080" cy="439100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Copy results file to a spreadsheet to examine the results in neat columns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76" y="2126383"/>
            <a:ext cx="9041544" cy="25424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F623159-1FEE-4441-96AC-FBC09DC76206}"/>
              </a:ext>
            </a:extLst>
          </p:cNvPr>
          <p:cNvSpPr txBox="1"/>
          <p:nvPr/>
        </p:nvSpPr>
        <p:spPr>
          <a:xfrm>
            <a:off x="22859" y="4852658"/>
            <a:ext cx="42771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Compare 2017 comments containing </a:t>
            </a:r>
            <a:r>
              <a:rPr lang="en-GB" i="1" dirty="0"/>
              <a:t>like</a:t>
            </a:r>
            <a:r>
              <a:rPr lang="en-GB" dirty="0"/>
              <a:t> with previous comments containing </a:t>
            </a:r>
            <a:r>
              <a:rPr lang="en-GB" i="1" dirty="0"/>
              <a:t>like</a:t>
            </a:r>
          </a:p>
          <a:p>
            <a:r>
              <a:rPr lang="en-GB" dirty="0"/>
              <a:t>[] gives date ranges.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67312A-FFEB-4B12-B8EE-2EF29DB82A52}"/>
              </a:ext>
            </a:extLst>
          </p:cNvPr>
          <p:cNvSpPr txBox="1"/>
          <p:nvPr/>
        </p:nvSpPr>
        <p:spPr>
          <a:xfrm>
            <a:off x="4352764" y="4852658"/>
            <a:ext cx="46805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e.g., Felix was in 3.5% of 2017 texts but only 0.8% of texts from before, so this word increased dramatically in 2017. (texts are about YouTuber PewDiePie)</a:t>
            </a:r>
          </a:p>
        </p:txBody>
      </p:sp>
    </p:spTree>
    <p:extLst>
      <p:ext uri="{BB962C8B-B14F-4D97-AF65-F5344CB8AC3E}">
        <p14:creationId xmlns:p14="http://schemas.microsoft.com/office/powerpoint/2010/main" val="1962534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6EF28-0BCB-4CA2-923A-BAF4BC7E9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Analysis methods 1: Individual terms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907914-759B-4CF9-910E-883DD3B4C8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11507"/>
            <a:ext cx="7990384" cy="41148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Read a random sample of matching tweets.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Identify the main the context(s) in which the term is used (key word in context: </a:t>
            </a:r>
            <a:r>
              <a:rPr lang="en-GB" dirty="0" err="1"/>
              <a:t>KWiC</a:t>
            </a:r>
            <a:r>
              <a:rPr lang="en-GB" dirty="0"/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E.g., “Felix” -&gt; Increased use of PewDiePie’s birth name in texts about him.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6C3047C-38F8-4B81-8828-9A75A6BC43B7}"/>
              </a:ext>
            </a:extLst>
          </p:cNvPr>
          <p:cNvSpPr/>
          <p:nvPr/>
        </p:nvSpPr>
        <p:spPr>
          <a:xfrm>
            <a:off x="7588169" y="851776"/>
            <a:ext cx="735009" cy="461665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en-GB" dirty="0" err="1">
                <a:solidFill>
                  <a:srgbClr val="002060"/>
                </a:solidFill>
              </a:rPr>
              <a:t>felix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83A6C7-CE64-4169-ADA1-B4312DD6F695}"/>
              </a:ext>
            </a:extLst>
          </p:cNvPr>
          <p:cNvSpPr/>
          <p:nvPr/>
        </p:nvSpPr>
        <p:spPr>
          <a:xfrm>
            <a:off x="7734675" y="1480675"/>
            <a:ext cx="1294650" cy="461665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Accused</a:t>
            </a:r>
          </a:p>
        </p:txBody>
      </p:sp>
    </p:spTree>
    <p:extLst>
      <p:ext uri="{BB962C8B-B14F-4D97-AF65-F5344CB8AC3E}">
        <p14:creationId xmlns:p14="http://schemas.microsoft.com/office/powerpoint/2010/main" val="347142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6EF28-0BCB-4CA2-923A-BAF4BC7E9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842102"/>
            <a:ext cx="8424936" cy="1143000"/>
          </a:xfrm>
        </p:spPr>
        <p:txBody>
          <a:bodyPr/>
          <a:lstStyle/>
          <a:p>
            <a:r>
              <a:rPr lang="en-GB" dirty="0"/>
              <a:t>Analysis methods 2: Sets of terms: Word Association Thematic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907914-759B-4CF9-910E-883DD3B4C8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2204864"/>
            <a:ext cx="7772400" cy="425881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Find contexts of statistically significant words (as previous slide).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Use a thematic analysis approach to organise the words into broad themes.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Useful to systematically identify the main types of difference between two sets of texts.</a:t>
            </a:r>
          </a:p>
        </p:txBody>
      </p:sp>
    </p:spTree>
    <p:extLst>
      <p:ext uri="{BB962C8B-B14F-4D97-AF65-F5344CB8AC3E}">
        <p14:creationId xmlns:p14="http://schemas.microsoft.com/office/powerpoint/2010/main" val="2428855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AA039F3-451A-446A-90AB-933BDE39D8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879" y="1268760"/>
            <a:ext cx="7497618" cy="535160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083FE87-6237-4866-B2CC-56297CFD286F}"/>
              </a:ext>
            </a:extLst>
          </p:cNvPr>
          <p:cNvSpPr/>
          <p:nvPr/>
        </p:nvSpPr>
        <p:spPr>
          <a:xfrm>
            <a:off x="107504" y="116632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Word Association Thematic Analysis (WATA) organises the above stages systematically.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034363-B747-4497-A2FC-5EA7E1AED6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2420888"/>
            <a:ext cx="414730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7088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675928"/>
          </a:xfrm>
        </p:spPr>
        <p:txBody>
          <a:bodyPr/>
          <a:lstStyle/>
          <a:p>
            <a:r>
              <a:rPr lang="en-GB" dirty="0"/>
              <a:t>Data volume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178" y="1628800"/>
            <a:ext cx="8136904" cy="72008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Lots of data is needed to get good insights from word associations.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6361" y="6050889"/>
            <a:ext cx="3366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1000 tweets/comments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95717" y="5229200"/>
            <a:ext cx="3627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10,000 tweets/comments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4237" y="4346603"/>
            <a:ext cx="3796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100,000 tweets/comments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0915" y="3356992"/>
            <a:ext cx="4057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1,000,000 tweets/comments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22906" y="6162734"/>
            <a:ext cx="889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11426" y="5341045"/>
            <a:ext cx="2485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Obvious patterns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11426" y="4458448"/>
            <a:ext cx="2349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Hidden patterns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08104" y="3468837"/>
            <a:ext cx="2085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Deep insights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 flipV="1">
            <a:off x="5004048" y="3383843"/>
            <a:ext cx="0" cy="3155562"/>
          </a:xfrm>
          <a:prstGeom prst="straightConnector1">
            <a:avLst/>
          </a:prstGeom>
          <a:solidFill>
            <a:schemeClr val="accent1"/>
          </a:solidFill>
          <a:ln w="730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378711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395536" y="304800"/>
            <a:ext cx="8424936" cy="747936"/>
          </a:xfrm>
        </p:spPr>
        <p:txBody>
          <a:bodyPr/>
          <a:lstStyle/>
          <a:p>
            <a:r>
              <a:rPr lang="en-GB" altLang="en-US" sz="4000" dirty="0"/>
              <a:t>Word Association Mining Summary</a:t>
            </a:r>
          </a:p>
        </p:txBody>
      </p:sp>
      <p:sp>
        <p:nvSpPr>
          <p:cNvPr id="2867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577056" y="1268760"/>
            <a:ext cx="7989888" cy="4824562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GB" altLang="en-US" sz="2800" dirty="0"/>
              <a:t>Automatically identify words associating with:</a:t>
            </a:r>
          </a:p>
          <a:p>
            <a:pPr lvl="1">
              <a:defRPr/>
            </a:pPr>
            <a:r>
              <a:rPr lang="en-GB" altLang="en-US" sz="2400" dirty="0"/>
              <a:t>Keywords/queries</a:t>
            </a:r>
          </a:p>
          <a:p>
            <a:pPr lvl="1">
              <a:defRPr/>
            </a:pPr>
            <a:r>
              <a:rPr lang="en-GB" altLang="en-US" sz="2400" dirty="0"/>
              <a:t>Filters: Sentiment, gender, retweets, time, country, username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GB" altLang="en-US" sz="2800" dirty="0"/>
              <a:t>Needs human analysis to interpret results.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GB" altLang="en-US" sz="2800" dirty="0"/>
              <a:t>Purpose: to identify important themes in the data, relevant to your research goals.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GB" altLang="en-US" sz="2800" dirty="0"/>
              <a:t>Need 100,000+ tweets for good results.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GB" altLang="en-US" sz="2800" dirty="0"/>
              <a:t>Sign up to Academic Twitter for </a:t>
            </a:r>
            <a:r>
              <a:rPr lang="en-GB" altLang="en-US" sz="2800"/>
              <a:t>older tweets</a:t>
            </a:r>
            <a:endParaRPr lang="en-GB" altLang="en-US" sz="28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AF741BF-9AE2-49D6-A2BB-8F7E48B490A5}"/>
              </a:ext>
            </a:extLst>
          </p:cNvPr>
          <p:cNvSpPr/>
          <p:nvPr/>
        </p:nvSpPr>
        <p:spPr>
          <a:xfrm>
            <a:off x="207966" y="6042512"/>
            <a:ext cx="8928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Thelwall, M. (2021). </a:t>
            </a:r>
            <a:r>
              <a:rPr lang="en-GB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Word association thematic analysis: A social media text exploration strategy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San Rafael, CA: Morgan &amp; Claypool.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8B8AC-49FF-41B0-8FD1-AA5EE1B1B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540" y="118383"/>
            <a:ext cx="8280920" cy="743904"/>
          </a:xfrm>
        </p:spPr>
        <p:txBody>
          <a:bodyPr/>
          <a:lstStyle/>
          <a:p>
            <a:pPr algn="ctr"/>
            <a:r>
              <a:rPr lang="en-US" sz="3600" dirty="0"/>
              <a:t>Word association mining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439FDA-3E9A-4714-BD79-F7D4B9A1EC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8907EA-F634-438D-A829-85B39463E1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34" y="1768521"/>
            <a:ext cx="9144000" cy="4971096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8B81996F-75B1-405F-8A90-0809D97155F7}"/>
              </a:ext>
            </a:extLst>
          </p:cNvPr>
          <p:cNvSpPr/>
          <p:nvPr/>
        </p:nvSpPr>
        <p:spPr bwMode="auto">
          <a:xfrm>
            <a:off x="5292080" y="6245247"/>
            <a:ext cx="1944216" cy="661892"/>
          </a:xfrm>
          <a:prstGeom prst="ellipse">
            <a:avLst/>
          </a:prstGeom>
          <a:solidFill>
            <a:schemeClr val="tx1">
              <a:lumMod val="20000"/>
              <a:lumOff val="80000"/>
              <a:alpha val="3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8547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E8971-38A0-4212-93C9-AD8D80994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304800"/>
            <a:ext cx="8496944" cy="1143000"/>
          </a:xfrm>
        </p:spPr>
        <p:txBody>
          <a:bodyPr/>
          <a:lstStyle/>
          <a:p>
            <a:r>
              <a:rPr lang="en-GB" dirty="0"/>
              <a:t>Appendix: More powerful gender associations: Male vs. Female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4850BC-F4E0-4A0A-B14B-5E514F5E18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443608"/>
            <a:ext cx="7772400" cy="41148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Create a subproject by selecting Male or Female gender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Select Save tab and check Make Subproject…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Click Search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Enter M or F as the subproject name.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Change the gender filter to F (or M)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Click </a:t>
            </a:r>
            <a:r>
              <a:rPr lang="en-GB" b="1" dirty="0"/>
              <a:t>Mine associations for search and filters (slow)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40444D-767A-4C05-8AB8-3E0D65F28C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9427" y="1978054"/>
            <a:ext cx="3063053" cy="6085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9EC206-EB8F-493A-A692-F68FAD8FCA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4370" y="3100342"/>
            <a:ext cx="3251996" cy="11765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A7E50D-71B2-4EE6-8DC3-456CDAF01C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8064" y="5949148"/>
            <a:ext cx="3904608" cy="77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8165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9760F-D66C-41D2-B019-1A7FB40AC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258752-E254-4C06-8CAE-87F0168F76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C3E367-EBD7-4039-9A9F-454BD8D9BC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16632"/>
            <a:ext cx="7992888" cy="66067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F4111BD-8890-4007-AD1D-D79D836EFB28}"/>
              </a:ext>
            </a:extLst>
          </p:cNvPr>
          <p:cNvSpPr txBox="1"/>
          <p:nvPr/>
        </p:nvSpPr>
        <p:spPr>
          <a:xfrm>
            <a:off x="4073373" y="5087937"/>
            <a:ext cx="496855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Words in comments about Weinstein from females</a:t>
            </a:r>
          </a:p>
          <a:p>
            <a:r>
              <a:rPr lang="en-GB" dirty="0"/>
              <a:t>(without gender subproject)</a:t>
            </a:r>
          </a:p>
        </p:txBody>
      </p:sp>
    </p:spTree>
    <p:extLst>
      <p:ext uri="{BB962C8B-B14F-4D97-AF65-F5344CB8AC3E}">
        <p14:creationId xmlns:p14="http://schemas.microsoft.com/office/powerpoint/2010/main" val="34938600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B2716-E152-48AE-AB8C-E59131FA6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760CA-67BF-4E90-8F57-C5DDE60214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F44C11-6BC4-4B2F-9D1E-E6F304937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8259499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A8962F3-B6E0-48AC-A2F4-49564824B47A}"/>
              </a:ext>
            </a:extLst>
          </p:cNvPr>
          <p:cNvSpPr txBox="1"/>
          <p:nvPr/>
        </p:nvSpPr>
        <p:spPr>
          <a:xfrm>
            <a:off x="4073373" y="5087937"/>
            <a:ext cx="496855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Words in comments about Weinstein from females</a:t>
            </a:r>
          </a:p>
          <a:p>
            <a:r>
              <a:rPr lang="en-GB" dirty="0"/>
              <a:t>(gender subproject)</a:t>
            </a:r>
          </a:p>
        </p:txBody>
      </p:sp>
    </p:spTree>
    <p:extLst>
      <p:ext uri="{BB962C8B-B14F-4D97-AF65-F5344CB8AC3E}">
        <p14:creationId xmlns:p14="http://schemas.microsoft.com/office/powerpoint/2010/main" val="39629707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B2793-6AC3-475A-91C0-C58739715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B0BE27-37DF-4547-9E37-E1E552FC67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58B59B-4A35-4789-B1A7-24792B0788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921"/>
            <a:ext cx="8139292" cy="693347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26B3103-CB3F-4F0A-9F3A-F48F886A9968}"/>
              </a:ext>
            </a:extLst>
          </p:cNvPr>
          <p:cNvSpPr txBox="1"/>
          <p:nvPr/>
        </p:nvSpPr>
        <p:spPr>
          <a:xfrm>
            <a:off x="4073373" y="5087937"/>
            <a:ext cx="496855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Words in comments about Weinstein from males</a:t>
            </a:r>
          </a:p>
          <a:p>
            <a:r>
              <a:rPr lang="en-GB" dirty="0"/>
              <a:t>(without gender subproject)</a:t>
            </a:r>
          </a:p>
        </p:txBody>
      </p:sp>
    </p:spTree>
    <p:extLst>
      <p:ext uri="{BB962C8B-B14F-4D97-AF65-F5344CB8AC3E}">
        <p14:creationId xmlns:p14="http://schemas.microsoft.com/office/powerpoint/2010/main" val="35427961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5206A-F789-4B90-BFE0-B6225F645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DFC2A4-4FD8-4B88-B685-E1C724B4FE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C79882-B19D-4B90-B44E-A669ECF16D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512" y="0"/>
            <a:ext cx="8210812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663F3D4-2DB8-4866-9CC8-367EA7EBD441}"/>
              </a:ext>
            </a:extLst>
          </p:cNvPr>
          <p:cNvSpPr txBox="1"/>
          <p:nvPr/>
        </p:nvSpPr>
        <p:spPr>
          <a:xfrm>
            <a:off x="4073373" y="5087937"/>
            <a:ext cx="496855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Words in comments about Weinstein from males</a:t>
            </a:r>
          </a:p>
          <a:p>
            <a:r>
              <a:rPr lang="en-GB" dirty="0"/>
              <a:t>(gender subproject)</a:t>
            </a:r>
          </a:p>
        </p:txBody>
      </p:sp>
    </p:spTree>
    <p:extLst>
      <p:ext uri="{BB962C8B-B14F-4D97-AF65-F5344CB8AC3E}">
        <p14:creationId xmlns:p14="http://schemas.microsoft.com/office/powerpoint/2010/main" val="3069271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10872" cy="1143000"/>
          </a:xfrm>
        </p:spPr>
        <p:txBody>
          <a:bodyPr/>
          <a:lstStyle/>
          <a:p>
            <a:r>
              <a:rPr lang="en-GB" dirty="0"/>
              <a:t>Words association 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05000"/>
            <a:ext cx="8143056" cy="412558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Enter a query and/or filters.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Click the </a:t>
            </a:r>
            <a:r>
              <a:rPr lang="en-GB" b="1" dirty="0"/>
              <a:t>Mine associations for search and filters </a:t>
            </a:r>
            <a:r>
              <a:rPr lang="en-GB" dirty="0"/>
              <a:t>button.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[Mozdeh lists words that occur more often in tweets matching the search/filter than in the remaining tweets.]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Examine each word – a pattern in the data – for novel insights.</a:t>
            </a:r>
          </a:p>
        </p:txBody>
      </p:sp>
    </p:spTree>
    <p:extLst>
      <p:ext uri="{BB962C8B-B14F-4D97-AF65-F5344CB8AC3E}">
        <p14:creationId xmlns:p14="http://schemas.microsoft.com/office/powerpoint/2010/main" val="2967324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10872" cy="1143000"/>
          </a:xfrm>
        </p:spPr>
        <p:txBody>
          <a:bodyPr/>
          <a:lstStyle/>
          <a:p>
            <a:r>
              <a:rPr lang="en-GB" dirty="0"/>
              <a:t>Words associating with a query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05000"/>
            <a:ext cx="8143056" cy="41148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Enter a keyword query.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Click the </a:t>
            </a:r>
            <a:r>
              <a:rPr lang="en-GB" b="1" dirty="0"/>
              <a:t>Mine associations for search and filters </a:t>
            </a:r>
            <a:r>
              <a:rPr lang="en-GB" dirty="0"/>
              <a:t>button.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[Mozdeh lists words that </a:t>
            </a:r>
            <a:r>
              <a:rPr lang="en-GB" i="1" dirty="0"/>
              <a:t>associate</a:t>
            </a:r>
            <a:r>
              <a:rPr lang="en-GB" dirty="0"/>
              <a:t> with tweets matching the query.]</a:t>
            </a:r>
          </a:p>
          <a:p>
            <a:pPr marL="0" indent="0">
              <a:buNone/>
            </a:pPr>
            <a:r>
              <a:rPr lang="en-GB" dirty="0"/>
              <a:t> Words that occur more often in tweets matching the query than in tweets not matching it.</a:t>
            </a:r>
          </a:p>
          <a:p>
            <a:pPr lvl="1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73B4091-D707-4F25-9A19-94BCA337D434}"/>
              </a:ext>
            </a:extLst>
          </p:cNvPr>
          <p:cNvSpPr/>
          <p:nvPr/>
        </p:nvSpPr>
        <p:spPr bwMode="auto">
          <a:xfrm>
            <a:off x="395536" y="4725144"/>
            <a:ext cx="7272808" cy="143867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978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5223F9A-A988-408F-925F-E8E8DDCCD5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7310" y="1545636"/>
            <a:ext cx="5673986" cy="38742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5" y="1196752"/>
            <a:ext cx="3011526" cy="1143000"/>
          </a:xfrm>
        </p:spPr>
        <p:txBody>
          <a:bodyPr/>
          <a:lstStyle/>
          <a:p>
            <a:r>
              <a:rPr lang="en-GB" dirty="0"/>
              <a:t>Example:</a:t>
            </a:r>
            <a:br>
              <a:rPr lang="en-GB" dirty="0"/>
            </a:br>
            <a:r>
              <a:rPr lang="en-GB" dirty="0"/>
              <a:t>US</a:t>
            </a:r>
            <a:br>
              <a:rPr lang="en-GB" dirty="0"/>
            </a:br>
            <a:r>
              <a:rPr lang="en-GB" dirty="0"/>
              <a:t>Elections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7505" y="5167668"/>
            <a:ext cx="8712968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65.2% of tweets containing “</a:t>
            </a:r>
            <a:r>
              <a:rPr lang="en-GB" dirty="0" err="1"/>
              <a:t>sharice</a:t>
            </a:r>
            <a:r>
              <a:rPr lang="en-GB" dirty="0"/>
              <a:t>” also contained “native”.</a:t>
            </a:r>
          </a:p>
          <a:p>
            <a:r>
              <a:rPr lang="en-GB" dirty="0"/>
              <a:t>2.2% of remaining tweets contained “native”.</a:t>
            </a:r>
          </a:p>
          <a:p>
            <a:r>
              <a:rPr lang="en-GB" dirty="0"/>
              <a:t>Underlying: Being (joint) first Native American woman elected was central to responses to her on Twitter.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2915816" y="3207304"/>
            <a:ext cx="648072" cy="288032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209728" y="3207304"/>
            <a:ext cx="648072" cy="288032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ADE086B-4AEA-49FE-83AB-8D972BBE05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446" y="4616"/>
            <a:ext cx="6250049" cy="12616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3BA5406-AA15-4602-BB8B-2C15040C9CE7}"/>
              </a:ext>
            </a:extLst>
          </p:cNvPr>
          <p:cNvSpPr/>
          <p:nvPr/>
        </p:nvSpPr>
        <p:spPr bwMode="auto">
          <a:xfrm>
            <a:off x="4903624" y="3207304"/>
            <a:ext cx="648072" cy="288032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694E84-DD55-4668-8ED3-CC06F0042BC5}"/>
              </a:ext>
            </a:extLst>
          </p:cNvPr>
          <p:cNvSpPr txBox="1"/>
          <p:nvPr/>
        </p:nvSpPr>
        <p:spPr>
          <a:xfrm>
            <a:off x="5280685" y="821092"/>
            <a:ext cx="36452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Query for Sharice </a:t>
            </a:r>
            <a:r>
              <a:rPr lang="en-US" dirty="0" err="1">
                <a:solidFill>
                  <a:srgbClr val="FF0000"/>
                </a:solidFill>
              </a:rPr>
              <a:t>Davids</a:t>
            </a:r>
            <a:r>
              <a:rPr lang="en-US" dirty="0">
                <a:solidFill>
                  <a:srgbClr val="FF0000"/>
                </a:solidFill>
              </a:rPr>
              <a:t>,</a:t>
            </a:r>
          </a:p>
          <a:p>
            <a:r>
              <a:rPr lang="en-US" dirty="0">
                <a:solidFill>
                  <a:srgbClr val="FF0000"/>
                </a:solidFill>
              </a:rPr>
              <a:t>Kansas Representative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1CD0465-5CCE-4975-9848-ACA48584A297}"/>
              </a:ext>
            </a:extLst>
          </p:cNvPr>
          <p:cNvCxnSpPr/>
          <p:nvPr/>
        </p:nvCxnSpPr>
        <p:spPr bwMode="auto">
          <a:xfrm flipH="1">
            <a:off x="3616913" y="1055086"/>
            <a:ext cx="166377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F75701E-670B-4CE8-8D86-D9431D560663}"/>
              </a:ext>
            </a:extLst>
          </p:cNvPr>
          <p:cNvSpPr txBox="1"/>
          <p:nvPr/>
        </p:nvSpPr>
        <p:spPr>
          <a:xfrm>
            <a:off x="6876256" y="1700620"/>
            <a:ext cx="806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Click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48A1E09-9D68-498B-9F1B-AE738C5F5188}"/>
              </a:ext>
            </a:extLst>
          </p:cNvPr>
          <p:cNvCxnSpPr>
            <a:cxnSpLocks/>
          </p:cNvCxnSpPr>
          <p:nvPr/>
        </p:nvCxnSpPr>
        <p:spPr bwMode="auto">
          <a:xfrm flipH="1">
            <a:off x="5076056" y="1931452"/>
            <a:ext cx="18002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8F23A601-CCAD-4D72-B791-CC429BFB1BCB}"/>
              </a:ext>
            </a:extLst>
          </p:cNvPr>
          <p:cNvSpPr/>
          <p:nvPr/>
        </p:nvSpPr>
        <p:spPr bwMode="auto">
          <a:xfrm>
            <a:off x="1907704" y="2387299"/>
            <a:ext cx="7128791" cy="31683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559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3" grpId="0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95A9A-910E-4537-A8AF-CC3681A7C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466" y="908720"/>
            <a:ext cx="7772400" cy="531912"/>
          </a:xfrm>
        </p:spPr>
        <p:txBody>
          <a:bodyPr/>
          <a:lstStyle/>
          <a:p>
            <a:r>
              <a:rPr lang="en-GB" dirty="0"/>
              <a:t>How do we know the context of “native”?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0BBCA3-37A2-4C93-A43B-3F17B47D26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5229200"/>
            <a:ext cx="7468261" cy="6080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8018C35-08E0-4507-8E8E-2B71DC9E82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5949280"/>
            <a:ext cx="7857027" cy="64578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EC536DC-A733-4149-8127-7F987F022C74}"/>
              </a:ext>
            </a:extLst>
          </p:cNvPr>
          <p:cNvSpPr txBox="1"/>
          <p:nvPr/>
        </p:nvSpPr>
        <p:spPr>
          <a:xfrm>
            <a:off x="395536" y="1700808"/>
            <a:ext cx="78354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Read a random sample of tweets containing both “Sharice” and “native” to find the context of “native”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989D8AC-EC75-449D-A239-4E89C75DF2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2562582"/>
            <a:ext cx="8115300" cy="229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308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Words associating with a sentiment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05000"/>
            <a:ext cx="8215064" cy="41148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Select positive + or negative – sentiment.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Click </a:t>
            </a:r>
            <a:r>
              <a:rPr lang="en-GB" b="1" dirty="0"/>
              <a:t>Mine associations for search and filters.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457200" lvl="1" indent="0">
              <a:buNone/>
            </a:pPr>
            <a:r>
              <a:rPr lang="en-GB" dirty="0"/>
              <a:t>-&gt; Words occurring more in tweets with the sentiment than without.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EA14F8B-0FDC-44BF-BDBD-FDAC7F31A504}"/>
              </a:ext>
            </a:extLst>
          </p:cNvPr>
          <p:cNvSpPr/>
          <p:nvPr/>
        </p:nvSpPr>
        <p:spPr bwMode="auto">
          <a:xfrm>
            <a:off x="818220" y="5229200"/>
            <a:ext cx="7355160" cy="115212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C3BB8F-B8C9-4554-BAE6-835C1A9A5F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708" y="2625944"/>
            <a:ext cx="6071383" cy="807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87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5882728-4601-410D-B029-820E45E6E4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2617" y="855776"/>
            <a:ext cx="4354786" cy="36533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55775"/>
            <a:ext cx="7772400" cy="1958001"/>
          </a:xfrm>
        </p:spPr>
        <p:txBody>
          <a:bodyPr/>
          <a:lstStyle/>
          <a:p>
            <a:r>
              <a:rPr lang="en-GB" dirty="0"/>
              <a:t>US Election</a:t>
            </a:r>
            <a:br>
              <a:rPr lang="en-GB" dirty="0"/>
            </a:br>
            <a:r>
              <a:rPr lang="en-GB" dirty="0"/>
              <a:t>Tweets</a:t>
            </a:r>
            <a:br>
              <a:rPr lang="en-GB" dirty="0"/>
            </a:br>
            <a:r>
              <a:rPr lang="en-GB" dirty="0"/>
              <a:t>Sentiment</a:t>
            </a:r>
            <a:br>
              <a:rPr lang="en-GB" dirty="0"/>
            </a:br>
            <a:r>
              <a:rPr lang="en-GB" dirty="0"/>
              <a:t>Example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7483" y="4777801"/>
            <a:ext cx="8452989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3.3% of the positive tweets contained “progressive”.</a:t>
            </a:r>
          </a:p>
          <a:p>
            <a:r>
              <a:rPr lang="en-GB" dirty="0"/>
              <a:t>0.2% of the remaining tweets contained “progressive”.</a:t>
            </a:r>
          </a:p>
          <a:p>
            <a:r>
              <a:rPr lang="en-GB" dirty="0"/>
              <a:t>So “progressive” associates with positivity.</a:t>
            </a:r>
          </a:p>
          <a:p>
            <a:r>
              <a:rPr lang="en-GB" dirty="0"/>
              <a:t>Why? Progressive democrats were congratulated for winning – either more won, or they were more liked on Twitter.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4596226" y="4077072"/>
            <a:ext cx="648072" cy="175585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244298" y="4044223"/>
            <a:ext cx="648072" cy="20843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2617" y="-18422"/>
            <a:ext cx="6071383" cy="8076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A3D4FC6-15E3-422A-B691-FA614396AA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60" y="3213324"/>
            <a:ext cx="2995533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970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71C35-9232-4A65-9DD8-586B3015B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60648"/>
            <a:ext cx="8784976" cy="648072"/>
          </a:xfrm>
        </p:spPr>
        <p:txBody>
          <a:bodyPr/>
          <a:lstStyle/>
          <a:p>
            <a:r>
              <a:rPr lang="en-GB" sz="4000" dirty="0"/>
              <a:t>Museum tweets sentiment example</a:t>
            </a:r>
          </a:p>
        </p:txBody>
      </p:sp>
      <p:sp>
        <p:nvSpPr>
          <p:cNvPr id="6" name="Heart 5">
            <a:extLst>
              <a:ext uri="{FF2B5EF4-FFF2-40B4-BE49-F238E27FC236}">
                <a16:creationId xmlns:a16="http://schemas.microsoft.com/office/drawing/2014/main" id="{E2361C65-9AE3-4B1E-AB99-A9C5E7B4A15D}"/>
              </a:ext>
            </a:extLst>
          </p:cNvPr>
          <p:cNvSpPr/>
          <p:nvPr/>
        </p:nvSpPr>
        <p:spPr bwMode="auto">
          <a:xfrm>
            <a:off x="2857060" y="3120053"/>
            <a:ext cx="920823" cy="920823"/>
          </a:xfrm>
          <a:prstGeom prst="hear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57B894-E211-48AD-A93B-17DC26382747}"/>
              </a:ext>
            </a:extLst>
          </p:cNvPr>
          <p:cNvSpPr txBox="1"/>
          <p:nvPr/>
        </p:nvSpPr>
        <p:spPr>
          <a:xfrm>
            <a:off x="2551859" y="1484784"/>
            <a:ext cx="15312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Beautiful</a:t>
            </a:r>
          </a:p>
          <a:p>
            <a:pPr algn="ctr"/>
            <a:r>
              <a:rPr lang="en-GB" dirty="0"/>
              <a:t>Excited</a:t>
            </a:r>
          </a:p>
          <a:p>
            <a:pPr algn="ctr"/>
            <a:r>
              <a:rPr lang="en-GB" dirty="0"/>
              <a:t>Inspired</a:t>
            </a:r>
          </a:p>
          <a:p>
            <a:pPr algn="ctr"/>
            <a:r>
              <a:rPr lang="en-GB" dirty="0"/>
              <a:t>…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77C200-1ECB-4818-9175-08A6A12FEDFB}"/>
              </a:ext>
            </a:extLst>
          </p:cNvPr>
          <p:cNvSpPr txBox="1"/>
          <p:nvPr/>
        </p:nvSpPr>
        <p:spPr>
          <a:xfrm>
            <a:off x="251520" y="1484784"/>
            <a:ext cx="20882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Shame</a:t>
            </a:r>
          </a:p>
          <a:p>
            <a:pPr algn="ctr"/>
            <a:r>
              <a:rPr lang="en-GB" dirty="0"/>
              <a:t>Sad</a:t>
            </a:r>
          </a:p>
          <a:p>
            <a:pPr algn="ctr"/>
            <a:r>
              <a:rPr lang="en-GB" dirty="0"/>
              <a:t>Disappointed</a:t>
            </a:r>
          </a:p>
          <a:p>
            <a:pPr algn="ctr"/>
            <a:r>
              <a:rPr lang="en-GB" dirty="0"/>
              <a:t>…</a:t>
            </a:r>
          </a:p>
        </p:txBody>
      </p:sp>
      <p:pic>
        <p:nvPicPr>
          <p:cNvPr id="1026" name="Picture 2" descr="C:\Users\cm1993\AppData\Local\Microsoft\Windows\Temporary Internet Files\Content.IE5\F7XYN7BQ\medium-Sad-Face-0-3301[1].gif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95" y="3134138"/>
            <a:ext cx="1083682" cy="1083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597D645-1FF5-4486-8598-4D3E8DE37A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67201" y="1196752"/>
            <a:ext cx="4755179" cy="501135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B9A3AEB-7D25-44B0-8615-5ABA060D5627}"/>
              </a:ext>
            </a:extLst>
          </p:cNvPr>
          <p:cNvSpPr/>
          <p:nvPr/>
        </p:nvSpPr>
        <p:spPr bwMode="auto">
          <a:xfrm>
            <a:off x="4445967" y="3356992"/>
            <a:ext cx="846114" cy="288032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98226D1-25CE-4588-80D3-7A6F7C38A4D1}"/>
              </a:ext>
            </a:extLst>
          </p:cNvPr>
          <p:cNvSpPr/>
          <p:nvPr/>
        </p:nvSpPr>
        <p:spPr bwMode="auto">
          <a:xfrm>
            <a:off x="4431966" y="4941168"/>
            <a:ext cx="846114" cy="288032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86B3A6-27EA-49C8-A79F-D01221205D8D}"/>
              </a:ext>
            </a:extLst>
          </p:cNvPr>
          <p:cNvSpPr/>
          <p:nvPr/>
        </p:nvSpPr>
        <p:spPr bwMode="auto">
          <a:xfrm>
            <a:off x="4461070" y="5805264"/>
            <a:ext cx="846114" cy="288032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6D3568-9C27-47C1-AD40-0246A772135C}"/>
              </a:ext>
            </a:extLst>
          </p:cNvPr>
          <p:cNvSpPr txBox="1"/>
          <p:nvPr/>
        </p:nvSpPr>
        <p:spPr>
          <a:xfrm>
            <a:off x="251520" y="4402471"/>
            <a:ext cx="38315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These word lists give data mining insights into </a:t>
            </a:r>
            <a:r>
              <a:rPr lang="en-US" i="1" dirty="0"/>
              <a:t>why</a:t>
            </a:r>
            <a:r>
              <a:rPr lang="en-US" dirty="0"/>
              <a:t> people tweeted positively or negatively about museums.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932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5" grpId="0"/>
    </p:bldLst>
  </p:timing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1823</TotalTime>
  <Words>972</Words>
  <Application>Microsoft Office PowerPoint</Application>
  <PresentationFormat>On-screen Show (4:3)</PresentationFormat>
  <Paragraphs>118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Tahoma</vt:lpstr>
      <vt:lpstr>Times New Roman</vt:lpstr>
      <vt:lpstr>Wingdings</vt:lpstr>
      <vt:lpstr>Blueprint</vt:lpstr>
      <vt:lpstr>Word Association Mining  Automatically discovering patterns in sets of texts </vt:lpstr>
      <vt:lpstr>Word association mining</vt:lpstr>
      <vt:lpstr>Words association tests</vt:lpstr>
      <vt:lpstr>Words associating with a query</vt:lpstr>
      <vt:lpstr>Example: US Elections</vt:lpstr>
      <vt:lpstr>How do we know the context of “native”?</vt:lpstr>
      <vt:lpstr>Words associating with a sentiment</vt:lpstr>
      <vt:lpstr>US Election Tweets Sentiment Example</vt:lpstr>
      <vt:lpstr>Museum tweets sentiment example</vt:lpstr>
      <vt:lpstr>Words associating with a gender</vt:lpstr>
      <vt:lpstr>Example</vt:lpstr>
      <vt:lpstr>Statistical tests</vt:lpstr>
      <vt:lpstr>Advanced: Compare two subsets</vt:lpstr>
      <vt:lpstr>Two subset comparison results</vt:lpstr>
      <vt:lpstr>Analysis methods 1: Individual terms</vt:lpstr>
      <vt:lpstr>Analysis methods 2: Sets of terms: Word Association Thematic Analysis</vt:lpstr>
      <vt:lpstr>PowerPoint Presentation</vt:lpstr>
      <vt:lpstr>Data volume</vt:lpstr>
      <vt:lpstr>Word Association Mining Summary</vt:lpstr>
      <vt:lpstr>Appendix: More powerful gender associations: Male vs. Female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creator/>
  <cp:lastModifiedBy>Mike Thelwall</cp:lastModifiedBy>
  <cp:revision>445</cp:revision>
  <dcterms:created xsi:type="dcterms:W3CDTF">1601-01-01T00:00:00Z</dcterms:created>
  <dcterms:modified xsi:type="dcterms:W3CDTF">2021-05-25T11:27:57Z</dcterms:modified>
</cp:coreProperties>
</file>