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402" r:id="rId2"/>
    <p:sldId id="464" r:id="rId3"/>
    <p:sldId id="455" r:id="rId4"/>
    <p:sldId id="433" r:id="rId5"/>
    <p:sldId id="434" r:id="rId6"/>
    <p:sldId id="435" r:id="rId7"/>
    <p:sldId id="436" r:id="rId8"/>
    <p:sldId id="437" r:id="rId9"/>
    <p:sldId id="438" r:id="rId10"/>
    <p:sldId id="460" r:id="rId11"/>
    <p:sldId id="439" r:id="rId12"/>
    <p:sldId id="454" r:id="rId13"/>
    <p:sldId id="440" r:id="rId14"/>
    <p:sldId id="441" r:id="rId15"/>
    <p:sldId id="442" r:id="rId16"/>
    <p:sldId id="443" r:id="rId17"/>
    <p:sldId id="456" r:id="rId18"/>
    <p:sldId id="446" r:id="rId19"/>
    <p:sldId id="445" r:id="rId20"/>
    <p:sldId id="457" r:id="rId21"/>
    <p:sldId id="458" r:id="rId22"/>
    <p:sldId id="461" r:id="rId23"/>
    <p:sldId id="462" r:id="rId24"/>
    <p:sldId id="459" r:id="rId25"/>
    <p:sldId id="418" r:id="rId26"/>
  </p:sldIdLst>
  <p:sldSz cx="9144000" cy="6858000" type="screen4x3"/>
  <p:notesSz cx="6832600" cy="99679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2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921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F8F1DEB-B698-434A-AD72-7486BCE6CA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7713"/>
            <a:ext cx="4984750" cy="3738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35513"/>
            <a:ext cx="5467350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270FB4-8D06-49B3-838D-464956CC587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1E14-A419-4735-9F18-9226E6B6B2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574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20F1-C33D-4D61-B6AD-A3882EDFD1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69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31CB1-BCD1-4AE3-8EA5-41145E34AE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782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54B-935B-4082-B776-E96F667484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13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8CC3A-E800-4CB1-8AD2-C196514E57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018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50FEB-E04C-4E9E-A7BB-C608E660AE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044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2F0DB-5C87-4FD8-8C9D-6C1642CE97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797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9128E-53C0-4FB1-A661-93A80D2C27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108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DDB9-A9EC-48EB-8B62-3A60A47838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39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8260A-04A3-4045-8612-D038E44744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465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A9FB9-FB15-4B13-B08F-C8F0FA42F1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299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18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534EDD3-C23E-425C-BF2B-959E8E92C5C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ozdeh.wlv.ac.uk/course.html" TargetMode="External"/><Relationship Id="rId2" Type="http://schemas.openxmlformats.org/officeDocument/2006/relationships/hyperlink" Target="mailto:m.thelwall@wlv.ac.uk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twitter.com/en/solutions/academic-research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ozdeh.wlv.ac.uk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909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en-GB" sz="5400" cap="none" dirty="0"/>
              <a:t>Collecting, Searching and Filtering Tweets with Mozdeh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F19151-B1FC-4990-BB32-78EC05E51CEA}"/>
              </a:ext>
            </a:extLst>
          </p:cNvPr>
          <p:cNvSpPr txBox="1"/>
          <p:nvPr/>
        </p:nvSpPr>
        <p:spPr>
          <a:xfrm>
            <a:off x="1331640" y="4005064"/>
            <a:ext cx="6590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Collecting tweets for topics with queries.</a:t>
            </a:r>
          </a:p>
          <a:p>
            <a:pPr algn="ctr"/>
            <a:r>
              <a:rPr lang="en-US" dirty="0"/>
              <a:t>Collecting tweets from users.</a:t>
            </a:r>
          </a:p>
          <a:p>
            <a:pPr algn="ctr"/>
            <a:r>
              <a:rPr lang="en-US" dirty="0"/>
              <a:t>Searching and filtering the downloaded tweets.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E342D6-0B8F-4940-AC5D-396D0B3A366A}"/>
              </a:ext>
            </a:extLst>
          </p:cNvPr>
          <p:cNvSpPr/>
          <p:nvPr/>
        </p:nvSpPr>
        <p:spPr>
          <a:xfrm>
            <a:off x="107504" y="5589240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Mike Thelwall</a:t>
            </a:r>
          </a:p>
          <a:p>
            <a:r>
              <a:rPr lang="en-GB" altLang="en-US" dirty="0">
                <a:hlinkClick r:id="rId2"/>
              </a:rPr>
              <a:t>m.thelwall@wlv.ac.uk</a:t>
            </a:r>
            <a:endParaRPr lang="en-GB" altLang="en-US" dirty="0"/>
          </a:p>
          <a:p>
            <a:r>
              <a:rPr lang="en-GB" altLang="en-US" dirty="0"/>
              <a:t>http://www.scit.wlv.ac.uk/~cm1993/mycv.html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71CC0D-089E-474F-BC19-96BFCB014BC2}"/>
              </a:ext>
            </a:extLst>
          </p:cNvPr>
          <p:cNvSpPr/>
          <p:nvPr/>
        </p:nvSpPr>
        <p:spPr>
          <a:xfrm>
            <a:off x="-14736" y="-99392"/>
            <a:ext cx="7539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In this course: </a:t>
            </a:r>
            <a:r>
              <a:rPr lang="en-GB" dirty="0">
                <a:hlinkClick r:id="rId3"/>
              </a:rPr>
              <a:t>http://mozdeh.wlv.ac.uk/course.html</a:t>
            </a:r>
            <a:r>
              <a:rPr lang="en-GB" dirty="0"/>
              <a:t> 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b="1" dirty="0">
                <a:solidFill>
                  <a:srgbClr val="002060"/>
                </a:solidFill>
              </a:rPr>
              <a:t>Downloading</a:t>
            </a:r>
            <a:r>
              <a:rPr lang="en-GB" dirty="0">
                <a:solidFill>
                  <a:srgbClr val="002060"/>
                </a:solidFill>
              </a:rPr>
              <a:t> social web texts</a:t>
            </a:r>
            <a:r>
              <a:rPr lang="en-GB" altLang="en-US" dirty="0">
                <a:solidFill>
                  <a:srgbClr val="002060"/>
                </a:solidFill>
              </a:rPr>
              <a:t> </a:t>
            </a:r>
          </a:p>
          <a:p>
            <a:r>
              <a:rPr lang="en-GB" altLang="en-US" dirty="0">
                <a:solidFill>
                  <a:srgbClr val="002060"/>
                </a:solidFill>
              </a:rPr>
              <a:t>then </a:t>
            </a:r>
            <a:r>
              <a:rPr lang="en-GB" b="1" dirty="0">
                <a:solidFill>
                  <a:srgbClr val="002060"/>
                </a:solidFill>
              </a:rPr>
              <a:t>searching, filtering</a:t>
            </a:r>
            <a:r>
              <a:rPr lang="en-GB" dirty="0">
                <a:solidFill>
                  <a:srgbClr val="002060"/>
                </a:solidFill>
              </a:rPr>
              <a:t>, and data mining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097DA-2AF1-4F91-9E59-171EC4DE7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0D47F5-FC2F-436E-9CFC-29BFCC89184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8242012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199716-7776-41F3-AC30-9970AB1F09D6}"/>
              </a:ext>
            </a:extLst>
          </p:cNvPr>
          <p:cNvSpPr txBox="1"/>
          <p:nvPr/>
        </p:nvSpPr>
        <p:spPr>
          <a:xfrm>
            <a:off x="899592" y="6093296"/>
            <a:ext cx="7330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Folders used by Mozdeh to save and process tweets.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A034DC-0CE8-4843-B5E1-48DB3FD765C6}"/>
              </a:ext>
            </a:extLst>
          </p:cNvPr>
          <p:cNvSpPr txBox="1"/>
          <p:nvPr/>
        </p:nvSpPr>
        <p:spPr>
          <a:xfrm>
            <a:off x="4564666" y="4941168"/>
            <a:ext cx="2706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Tweets saved here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6393E-5330-4574-BE06-F04A4B4AC485}"/>
              </a:ext>
            </a:extLst>
          </p:cNvPr>
          <p:cNvSpPr txBox="1"/>
          <p:nvPr/>
        </p:nvSpPr>
        <p:spPr>
          <a:xfrm>
            <a:off x="4564666" y="2355267"/>
            <a:ext cx="1927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Mozdeh here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2166CE-75CB-43B0-BBE3-129D6FE383E4}"/>
              </a:ext>
            </a:extLst>
          </p:cNvPr>
          <p:cNvCxnSpPr/>
          <p:nvPr/>
        </p:nvCxnSpPr>
        <p:spPr bwMode="auto">
          <a:xfrm flipH="1" flipV="1">
            <a:off x="1547664" y="764704"/>
            <a:ext cx="2946508" cy="18722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8FA93BC-E453-4CFD-B9F9-A54A7730FAE6}"/>
              </a:ext>
            </a:extLst>
          </p:cNvPr>
          <p:cNvCxnSpPr/>
          <p:nvPr/>
        </p:nvCxnSpPr>
        <p:spPr bwMode="auto">
          <a:xfrm flipH="1" flipV="1">
            <a:off x="1763688" y="3401135"/>
            <a:ext cx="2694612" cy="16840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25749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BF6D012-02CE-4EDD-9E6B-7E226B8E4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" y="1081343"/>
            <a:ext cx="9067800" cy="579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776543"/>
          </a:xfrm>
        </p:spPr>
        <p:txBody>
          <a:bodyPr/>
          <a:lstStyle/>
          <a:p>
            <a:r>
              <a:rPr lang="en-GB" dirty="0"/>
              <a:t>The tweets saved to your PC</a:t>
            </a:r>
          </a:p>
        </p:txBody>
      </p:sp>
      <p:cxnSp>
        <p:nvCxnSpPr>
          <p:cNvPr id="5" name="Straight Arrow Connector 3"/>
          <p:cNvCxnSpPr>
            <a:cxnSpLocks noChangeShapeType="1"/>
          </p:cNvCxnSpPr>
          <p:nvPr/>
        </p:nvCxnSpPr>
        <p:spPr bwMode="auto">
          <a:xfrm flipH="1">
            <a:off x="4788024" y="2708920"/>
            <a:ext cx="936105" cy="1368152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D0D3AE4-F9A6-498F-BC14-AA8B4D22E0F4}"/>
              </a:ext>
            </a:extLst>
          </p:cNvPr>
          <p:cNvSpPr txBox="1"/>
          <p:nvPr/>
        </p:nvSpPr>
        <p:spPr>
          <a:xfrm>
            <a:off x="6084168" y="980728"/>
            <a:ext cx="2961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 in Excel to see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351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1362075"/>
          </a:xfrm>
        </p:spPr>
        <p:txBody>
          <a:bodyPr/>
          <a:lstStyle/>
          <a:p>
            <a:pPr algn="ctr">
              <a:defRPr/>
            </a:pPr>
            <a:br>
              <a:rPr lang="en-GB" sz="6000" cap="none" dirty="0"/>
            </a:br>
            <a:r>
              <a:rPr lang="en-GB" sz="6000" cap="none" dirty="0"/>
              <a:t>Downloading Tweets by Username</a:t>
            </a:r>
          </a:p>
        </p:txBody>
      </p:sp>
    </p:spTree>
    <p:extLst>
      <p:ext uri="{BB962C8B-B14F-4D97-AF65-F5344CB8AC3E}">
        <p14:creationId xmlns:p14="http://schemas.microsoft.com/office/powerpoint/2010/main" val="3897209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E979AB-C7FE-4755-9023-3C213D59E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892" y="1340768"/>
            <a:ext cx="4347604" cy="4725144"/>
          </a:xfrm>
          <a:prstGeom prst="rect">
            <a:avLst/>
          </a:prstGeom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274496" cy="1143000"/>
          </a:xfrm>
        </p:spPr>
        <p:txBody>
          <a:bodyPr/>
          <a:lstStyle/>
          <a:p>
            <a:r>
              <a:rPr lang="en-GB" altLang="en-US" dirty="0"/>
              <a:t>Downloading all tweets from one or more users</a:t>
            </a:r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50180" y="2132856"/>
            <a:ext cx="4048218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Start Mozdeh &amp; enter project name as before, then: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1. Click Tweeters tab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2. Enter usernames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Click </a:t>
            </a:r>
            <a:r>
              <a:rPr lang="en-GB" altLang="en-US" b="1" dirty="0"/>
              <a:t>Download</a:t>
            </a:r>
          </a:p>
        </p:txBody>
      </p:sp>
      <p:pic>
        <p:nvPicPr>
          <p:cNvPr id="3" name="Graphic 2" descr="Group">
            <a:extLst>
              <a:ext uri="{FF2B5EF4-FFF2-40B4-BE49-F238E27FC236}">
                <a16:creationId xmlns:a16="http://schemas.microsoft.com/office/drawing/2014/main" id="{D7B85493-677E-41F7-BD2C-53F8ADBB9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26590" y="3609020"/>
            <a:ext cx="1872208" cy="1872208"/>
          </a:xfrm>
          <a:prstGeom prst="rect">
            <a:avLst/>
          </a:prstGeom>
        </p:spPr>
      </p:pic>
      <p:cxnSp>
        <p:nvCxnSpPr>
          <p:cNvPr id="7" name="Straight Arrow Connector 5">
            <a:extLst>
              <a:ext uri="{FF2B5EF4-FFF2-40B4-BE49-F238E27FC236}">
                <a16:creationId xmlns:a16="http://schemas.microsoft.com/office/drawing/2014/main" id="{A4D224C0-B7C6-440E-ACE8-9D94FB02C3B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65712" y="2276872"/>
            <a:ext cx="2306488" cy="1872208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5">
            <a:extLst>
              <a:ext uri="{FF2B5EF4-FFF2-40B4-BE49-F238E27FC236}">
                <a16:creationId xmlns:a16="http://schemas.microsoft.com/office/drawing/2014/main" id="{49653F9D-109E-4AB5-8AAE-26806DFDCD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851920" y="3394355"/>
            <a:ext cx="1728192" cy="140279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5">
            <a:extLst>
              <a:ext uri="{FF2B5EF4-FFF2-40B4-BE49-F238E27FC236}">
                <a16:creationId xmlns:a16="http://schemas.microsoft.com/office/drawing/2014/main" id="{9D9DD634-04B8-49CC-AE46-0DB74F8F1A4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83868" y="5447611"/>
            <a:ext cx="2052228" cy="429661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1172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1362075"/>
          </a:xfrm>
        </p:spPr>
        <p:txBody>
          <a:bodyPr/>
          <a:lstStyle/>
          <a:p>
            <a:pPr algn="ctr">
              <a:defRPr/>
            </a:pPr>
            <a:br>
              <a:rPr lang="en-GB" sz="6000" cap="none" dirty="0"/>
            </a:br>
            <a:r>
              <a:rPr lang="en-GB" sz="6000" cap="none" dirty="0"/>
              <a:t>Searching Tweets with Queries</a:t>
            </a:r>
          </a:p>
        </p:txBody>
      </p:sp>
    </p:spTree>
    <p:extLst>
      <p:ext uri="{BB962C8B-B14F-4D97-AF65-F5344CB8AC3E}">
        <p14:creationId xmlns:p14="http://schemas.microsoft.com/office/powerpoint/2010/main" val="3708159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72E6B9-F805-4BD8-9DC3-DCC5F41BE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21"/>
            <a:ext cx="9007861" cy="6858000"/>
          </a:xfrm>
          <a:prstGeom prst="rect">
            <a:avLst/>
          </a:prstGeom>
        </p:spPr>
      </p:pic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467544" y="5918501"/>
            <a:ext cx="7848872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/>
              <a:t>Search engine part of Mozdeh: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/>
              <a:t>use to search or browse downloaded tweets.</a:t>
            </a:r>
          </a:p>
        </p:txBody>
      </p:sp>
      <p:cxnSp>
        <p:nvCxnSpPr>
          <p:cNvPr id="33796" name="Straight Arrow Connector 3"/>
          <p:cNvCxnSpPr>
            <a:cxnSpLocks noChangeShapeType="1"/>
          </p:cNvCxnSpPr>
          <p:nvPr/>
        </p:nvCxnSpPr>
        <p:spPr bwMode="auto">
          <a:xfrm flipH="1">
            <a:off x="576975" y="727306"/>
            <a:ext cx="3058921" cy="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8F56152-E183-42BD-89F1-0DCC69E2857E}"/>
              </a:ext>
            </a:extLst>
          </p:cNvPr>
          <p:cNvSpPr txBox="1"/>
          <p:nvPr/>
        </p:nvSpPr>
        <p:spPr>
          <a:xfrm>
            <a:off x="3746654" y="484870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Query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D30A86-3EE1-4C62-96FA-E7F440ADAE38}"/>
              </a:ext>
            </a:extLst>
          </p:cNvPr>
          <p:cNvSpPr txBox="1"/>
          <p:nvPr/>
        </p:nvSpPr>
        <p:spPr>
          <a:xfrm>
            <a:off x="2525863" y="1700808"/>
            <a:ext cx="409227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/>
              <a:t>Filters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3FFD8A-85FA-48C3-88F9-E2002FAC1908}"/>
              </a:ext>
            </a:extLst>
          </p:cNvPr>
          <p:cNvSpPr txBox="1"/>
          <p:nvPr/>
        </p:nvSpPr>
        <p:spPr>
          <a:xfrm>
            <a:off x="6618137" y="4581128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Matching tweets</a:t>
            </a:r>
          </a:p>
        </p:txBody>
      </p:sp>
    </p:spTree>
    <p:extLst>
      <p:ext uri="{BB962C8B-B14F-4D97-AF65-F5344CB8AC3E}">
        <p14:creationId xmlns:p14="http://schemas.microsoft.com/office/powerpoint/2010/main" val="69292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Tweet sorting options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34820" name="Picture 2" descr="C:\Users\Mike\Downloads\MozdehSor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700213"/>
            <a:ext cx="6826250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150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1362075"/>
          </a:xfrm>
        </p:spPr>
        <p:txBody>
          <a:bodyPr/>
          <a:lstStyle/>
          <a:p>
            <a:pPr algn="ctr">
              <a:defRPr/>
            </a:pPr>
            <a:br>
              <a:rPr lang="en-GB" sz="6000" cap="none" dirty="0"/>
            </a:br>
            <a:r>
              <a:rPr lang="en-GB" sz="6000" cap="none" dirty="0"/>
              <a:t>Filtering tweets</a:t>
            </a:r>
          </a:p>
        </p:txBody>
      </p:sp>
    </p:spTree>
    <p:extLst>
      <p:ext uri="{BB962C8B-B14F-4D97-AF65-F5344CB8AC3E}">
        <p14:creationId xmlns:p14="http://schemas.microsoft.com/office/powerpoint/2010/main" val="356109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D69C8C-DCC2-427B-AE04-D6313ABF7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800"/>
            <a:ext cx="9144000" cy="4435658"/>
          </a:xfrm>
          <a:prstGeom prst="rect">
            <a:avLst/>
          </a:prstGeom>
        </p:spPr>
      </p:pic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23528" y="286669"/>
            <a:ext cx="8712968" cy="891952"/>
          </a:xfrm>
        </p:spPr>
        <p:txBody>
          <a:bodyPr/>
          <a:lstStyle/>
          <a:p>
            <a:r>
              <a:rPr lang="en-GB" altLang="en-US" dirty="0"/>
              <a:t>Gender filters: Male/Female</a:t>
            </a:r>
          </a:p>
        </p:txBody>
      </p:sp>
      <p:cxnSp>
        <p:nvCxnSpPr>
          <p:cNvPr id="5" name="Straight Arrow Connector 7"/>
          <p:cNvCxnSpPr>
            <a:cxnSpLocks noChangeShapeType="1"/>
          </p:cNvCxnSpPr>
          <p:nvPr/>
        </p:nvCxnSpPr>
        <p:spPr bwMode="auto">
          <a:xfrm flipH="1">
            <a:off x="393576" y="3068960"/>
            <a:ext cx="432048" cy="132167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7"/>
          <p:cNvCxnSpPr>
            <a:cxnSpLocks noChangeShapeType="1"/>
          </p:cNvCxnSpPr>
          <p:nvPr/>
        </p:nvCxnSpPr>
        <p:spPr bwMode="auto">
          <a:xfrm flipH="1">
            <a:off x="7668344" y="3846629"/>
            <a:ext cx="432048" cy="132167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902343F-1FA1-44A4-94F3-E89F157B6F26}"/>
              </a:ext>
            </a:extLst>
          </p:cNvPr>
          <p:cNvSpPr txBox="1"/>
          <p:nvPr/>
        </p:nvSpPr>
        <p:spPr>
          <a:xfrm>
            <a:off x="825624" y="6281703"/>
            <a:ext cx="7833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Ask Mike for nonbinary genders and non-English names.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4934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FCEBF7-0C1D-4F3E-AB42-DC05043C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9144000" cy="5104878"/>
          </a:xfrm>
          <a:prstGeom prst="rect">
            <a:avLst/>
          </a:prstGeom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891952"/>
          </a:xfrm>
        </p:spPr>
        <p:txBody>
          <a:bodyPr/>
          <a:lstStyle/>
          <a:p>
            <a:r>
              <a:rPr lang="en-GB" altLang="en-US" dirty="0"/>
              <a:t>Sentiment filter: Strength</a:t>
            </a:r>
          </a:p>
        </p:txBody>
      </p:sp>
      <p:cxnSp>
        <p:nvCxnSpPr>
          <p:cNvPr id="6" name="Straight Arrow Connector 7"/>
          <p:cNvCxnSpPr>
            <a:cxnSpLocks noChangeShapeType="1"/>
          </p:cNvCxnSpPr>
          <p:nvPr/>
        </p:nvCxnSpPr>
        <p:spPr bwMode="auto">
          <a:xfrm flipH="1">
            <a:off x="8100392" y="2492896"/>
            <a:ext cx="1296144" cy="122413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7531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A400AC-0610-4770-AD72-04D7C1887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628800"/>
            <a:ext cx="9144000" cy="50368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48B8AC-49FF-41B0-8FD1-AA5EE1B1B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40" y="118383"/>
            <a:ext cx="8280920" cy="743904"/>
          </a:xfrm>
        </p:spPr>
        <p:txBody>
          <a:bodyPr/>
          <a:lstStyle/>
          <a:p>
            <a:pPr algn="ctr"/>
            <a:r>
              <a:rPr lang="en-US" sz="3600" dirty="0"/>
              <a:t>Social media research project overview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39FDA-3E9A-4714-BD79-F7D4B9A1E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81996F-75B1-405F-8A90-0809D97155F7}"/>
              </a:ext>
            </a:extLst>
          </p:cNvPr>
          <p:cNvSpPr/>
          <p:nvPr/>
        </p:nvSpPr>
        <p:spPr bwMode="auto">
          <a:xfrm>
            <a:off x="3491880" y="2479576"/>
            <a:ext cx="1512168" cy="3816424"/>
          </a:xfrm>
          <a:prstGeom prst="ellipse">
            <a:avLst/>
          </a:prstGeom>
          <a:solidFill>
            <a:schemeClr val="tx1">
              <a:lumMod val="20000"/>
              <a:lumOff val="8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85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F57354-195B-4FF9-B674-7853F5C2D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8" y="1231881"/>
            <a:ext cx="9144000" cy="6327398"/>
          </a:xfrm>
          <a:prstGeom prst="rect">
            <a:avLst/>
          </a:prstGeom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891952"/>
          </a:xfrm>
        </p:spPr>
        <p:txBody>
          <a:bodyPr/>
          <a:lstStyle/>
          <a:p>
            <a:r>
              <a:rPr lang="en-GB" altLang="en-US" dirty="0"/>
              <a:t>Retweet filter</a:t>
            </a:r>
          </a:p>
        </p:txBody>
      </p:sp>
      <p:cxnSp>
        <p:nvCxnSpPr>
          <p:cNvPr id="6" name="Straight Arrow Connector 7"/>
          <p:cNvCxnSpPr>
            <a:cxnSpLocks noChangeShapeType="1"/>
          </p:cNvCxnSpPr>
          <p:nvPr/>
        </p:nvCxnSpPr>
        <p:spPr bwMode="auto">
          <a:xfrm flipH="1">
            <a:off x="6660232" y="3783512"/>
            <a:ext cx="1296144" cy="122413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A88DC28-1C29-463D-A1C5-92B13890C6A3}"/>
              </a:ext>
            </a:extLst>
          </p:cNvPr>
          <p:cNvSpPr/>
          <p:nvPr/>
        </p:nvSpPr>
        <p:spPr bwMode="auto">
          <a:xfrm>
            <a:off x="6948264" y="6525344"/>
            <a:ext cx="432048" cy="21602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504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8E569D-9802-4FCD-8DC5-E4E845576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280194"/>
            <a:ext cx="9144000" cy="5548243"/>
          </a:xfrm>
          <a:prstGeom prst="rect">
            <a:avLst/>
          </a:prstGeom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2736304" cy="891952"/>
          </a:xfrm>
        </p:spPr>
        <p:txBody>
          <a:bodyPr/>
          <a:lstStyle/>
          <a:p>
            <a:r>
              <a:rPr lang="en-GB" altLang="en-US" dirty="0"/>
              <a:t>Date filter</a:t>
            </a:r>
          </a:p>
        </p:txBody>
      </p:sp>
      <p:cxnSp>
        <p:nvCxnSpPr>
          <p:cNvPr id="6" name="Straight Arrow Connector 7"/>
          <p:cNvCxnSpPr>
            <a:cxnSpLocks noChangeShapeType="1"/>
          </p:cNvCxnSpPr>
          <p:nvPr/>
        </p:nvCxnSpPr>
        <p:spPr bwMode="auto">
          <a:xfrm flipH="1">
            <a:off x="683568" y="1196752"/>
            <a:ext cx="4248472" cy="120386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E6AAAB3-D125-4F5F-A346-120DF16B5DDF}"/>
              </a:ext>
            </a:extLst>
          </p:cNvPr>
          <p:cNvSpPr txBox="1"/>
          <p:nvPr/>
        </p:nvSpPr>
        <p:spPr>
          <a:xfrm>
            <a:off x="5148064" y="150611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of first and last dates</a:t>
            </a:r>
            <a:r>
              <a:rPr lang="en-GB" dirty="0"/>
              <a:t> in [].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518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B21CA-2A0D-4A8D-8ABF-82CED754E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03920"/>
          </a:xfrm>
        </p:spPr>
        <p:txBody>
          <a:bodyPr/>
          <a:lstStyle/>
          <a:p>
            <a:r>
              <a:rPr lang="en-US" dirty="0"/>
              <a:t>Country filter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4A25C-BFB4-48D8-ABE5-475C734B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913152"/>
            <a:ext cx="7772400" cy="48950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Select </a:t>
            </a:r>
            <a:r>
              <a:rPr lang="en-GB" b="1" dirty="0"/>
              <a:t>Get countries of Twitter users</a:t>
            </a:r>
            <a:r>
              <a:rPr lang="en-GB" dirty="0"/>
              <a:t> from the </a:t>
            </a:r>
            <a:r>
              <a:rPr lang="en-GB" b="1" dirty="0"/>
              <a:t>Advanced</a:t>
            </a:r>
            <a:r>
              <a:rPr lang="en-GB" dirty="0"/>
              <a:t> menu.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After this, try the Country: filter.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D21565-2754-4FBD-A990-ECC180515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2195"/>
            <a:ext cx="9144000" cy="22408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24E709-58B1-4FBE-B829-AED83EB98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728203"/>
            <a:ext cx="7164288" cy="21689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037574-8C59-4FD0-B300-2088D6854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9335" y="23812"/>
            <a:ext cx="6381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8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FBBB-B9E3-48D7-BFD0-9B134DEB0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r>
              <a:rPr lang="en-US" dirty="0"/>
              <a:t>Nonbinary genders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C8223-E95B-4AC4-99B1-EEC9AF7F1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197426"/>
            <a:ext cx="7772400" cy="511189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Select </a:t>
            </a:r>
            <a:r>
              <a:rPr lang="en-GB" b="1" dirty="0"/>
              <a:t>Identify nonbinary, male and female genders from pronouns in bios</a:t>
            </a:r>
            <a:r>
              <a:rPr lang="en-GB" dirty="0"/>
              <a:t> from the </a:t>
            </a:r>
            <a:r>
              <a:rPr lang="en-GB" b="1" dirty="0"/>
              <a:t>Advanced</a:t>
            </a:r>
            <a:r>
              <a:rPr lang="en-GB" dirty="0"/>
              <a:t> menu.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Then try the nonbinary gender filter.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About 1 in 500 Tweeters declare they/them pronouns.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584CE3-A2A0-403D-B93D-B5415D971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9120"/>
            <a:ext cx="9144000" cy="12902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C3EEAA-E0C4-4AA9-898B-B2B906854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6021288"/>
            <a:ext cx="3276600" cy="704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1EC341-4FBA-4240-AE40-4EAEF1213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432" y="8087"/>
            <a:ext cx="6381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348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D14D71-1283-457C-B6FB-AFD6AB795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6" y="-14934"/>
            <a:ext cx="9045828" cy="6858000"/>
          </a:xfrm>
          <a:prstGeom prst="rect">
            <a:avLst/>
          </a:prstGeom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179512" y="5877272"/>
            <a:ext cx="5112568" cy="891952"/>
          </a:xfrm>
        </p:spPr>
        <p:txBody>
          <a:bodyPr/>
          <a:lstStyle/>
          <a:p>
            <a:r>
              <a:rPr lang="en-GB" altLang="en-US" dirty="0"/>
              <a:t>Combining filters and queries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B5FAFC-39CE-4BEB-9107-E696D69B86F6}"/>
              </a:ext>
            </a:extLst>
          </p:cNvPr>
          <p:cNvSpPr txBox="1"/>
          <p:nvPr/>
        </p:nvSpPr>
        <p:spPr>
          <a:xfrm>
            <a:off x="3203848" y="1556792"/>
            <a:ext cx="352839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Highly retweeted positive female tweets containing </a:t>
            </a:r>
            <a:r>
              <a:rPr lang="en-US" i="1" dirty="0"/>
              <a:t>racism.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2053712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r>
              <a:rPr lang="en-GB" altLang="en-US" dirty="0"/>
              <a:t>Summary</a:t>
            </a:r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31540" y="1484784"/>
            <a:ext cx="8280920" cy="496855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Large numbers of tweets can be:</a:t>
            </a:r>
          </a:p>
          <a:p>
            <a:pPr lvl="1"/>
            <a:r>
              <a:rPr lang="en-GB" altLang="en-US" sz="2400" dirty="0"/>
              <a:t>Collected free with Mozdeh during the dates to be researched.</a:t>
            </a:r>
          </a:p>
          <a:p>
            <a:pPr lvl="1"/>
            <a:r>
              <a:rPr lang="en-GB" altLang="en-US" sz="2400" dirty="0"/>
              <a:t>Twitter application for </a:t>
            </a:r>
            <a:r>
              <a:rPr lang="en-GB" altLang="en-US" sz="2400"/>
              <a:t>older tweets </a:t>
            </a:r>
            <a:r>
              <a:rPr lang="en-GB" altLang="en-US" sz="2400">
                <a:hlinkClick r:id="rId2"/>
              </a:rPr>
              <a:t>https://developer.twitter.com/en/solutions/academic-research</a:t>
            </a:r>
            <a:r>
              <a:rPr lang="en-GB" altLang="en-US" sz="2400"/>
              <a:t> </a:t>
            </a:r>
            <a:endParaRPr lang="en-GB" altLang="en-US" sz="2400" dirty="0"/>
          </a:p>
          <a:p>
            <a:pPr lvl="1"/>
            <a:r>
              <a:rPr lang="en-GB" altLang="en-US" sz="2400" dirty="0"/>
              <a:t>Collected free with Mozdeh from specified users.</a:t>
            </a:r>
            <a:endParaRPr lang="en-GB" alt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Tweets downloaded in Mozdeh can be: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dirty="0"/>
              <a:t>Searched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dirty="0"/>
              <a:t>Sorted by date, retweets, user, random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dirty="0"/>
              <a:t>Filtered for gender, country, retweets, date, sentiment.</a:t>
            </a:r>
          </a:p>
          <a:p>
            <a:pPr lvl="1"/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3889102"/>
          </a:xfrm>
        </p:spPr>
        <p:txBody>
          <a:bodyPr/>
          <a:lstStyle/>
          <a:p>
            <a:pPr algn="ctr">
              <a:defRPr/>
            </a:pPr>
            <a:br>
              <a:rPr lang="en-GB" sz="6000" cap="none" dirty="0"/>
            </a:br>
            <a:r>
              <a:rPr lang="en-GB" sz="6000" cap="none" dirty="0"/>
              <a:t>Downloading  Tweets With Queries</a:t>
            </a:r>
          </a:p>
        </p:txBody>
      </p:sp>
    </p:spTree>
    <p:extLst>
      <p:ext uri="{BB962C8B-B14F-4D97-AF65-F5344CB8AC3E}">
        <p14:creationId xmlns:p14="http://schemas.microsoft.com/office/powerpoint/2010/main" val="2446474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F50850-8607-4E84-9670-ABD3EA357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0968"/>
            <a:ext cx="9144000" cy="1984148"/>
          </a:xfrm>
          <a:prstGeom prst="rect">
            <a:avLst/>
          </a:prstGeom>
        </p:spPr>
      </p:pic>
      <p:sp>
        <p:nvSpPr>
          <p:cNvPr id="26626" name="Title 3"/>
          <p:cNvSpPr>
            <a:spLocks noGrp="1"/>
          </p:cNvSpPr>
          <p:nvPr>
            <p:ph type="title"/>
          </p:nvPr>
        </p:nvSpPr>
        <p:spPr>
          <a:xfrm>
            <a:off x="268783" y="332656"/>
            <a:ext cx="8384232" cy="864096"/>
          </a:xfrm>
        </p:spPr>
        <p:txBody>
          <a:bodyPr/>
          <a:lstStyle/>
          <a:p>
            <a:r>
              <a:rPr lang="en-GB" altLang="en-US" dirty="0"/>
              <a:t>Starting a Mozdeh Project</a:t>
            </a:r>
          </a:p>
        </p:txBody>
      </p:sp>
      <p:sp>
        <p:nvSpPr>
          <p:cNvPr id="26627" name="Content Placeholder 4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323528" y="1593714"/>
            <a:ext cx="8070850" cy="43021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dirty="0"/>
              <a:t>Download Mozdeh free from </a:t>
            </a:r>
            <a:r>
              <a:rPr lang="en-GB" altLang="en-US" sz="2400" dirty="0">
                <a:hlinkClick r:id="rId3"/>
              </a:rPr>
              <a:t>http://mozdeh.wlv.ac.uk</a:t>
            </a:r>
            <a:r>
              <a:rPr lang="en-GB" altLang="en-US" sz="2400" dirty="0"/>
              <a:t> on Windows and start it.</a:t>
            </a:r>
          </a:p>
        </p:txBody>
      </p:sp>
      <p:cxnSp>
        <p:nvCxnSpPr>
          <p:cNvPr id="26629" name="Straight Arrow Connector 6"/>
          <p:cNvCxnSpPr>
            <a:cxnSpLocks noChangeShapeType="1"/>
          </p:cNvCxnSpPr>
          <p:nvPr/>
        </p:nvCxnSpPr>
        <p:spPr bwMode="auto">
          <a:xfrm flipH="1" flipV="1">
            <a:off x="1547664" y="4653136"/>
            <a:ext cx="1800225" cy="15113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28FEF64-A309-4EFB-B1AC-8A5319CC3E92}"/>
              </a:ext>
            </a:extLst>
          </p:cNvPr>
          <p:cNvSpPr txBox="1"/>
          <p:nvPr/>
        </p:nvSpPr>
        <p:spPr>
          <a:xfrm>
            <a:off x="3275856" y="6027228"/>
            <a:ext cx="1973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89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6FBCAC-D323-4243-972A-BC52B47E7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62" y="-3911"/>
            <a:ext cx="5047102" cy="6858000"/>
          </a:xfrm>
          <a:prstGeom prst="rect">
            <a:avLst/>
          </a:prstGeom>
        </p:spPr>
      </p:pic>
      <p:cxnSp>
        <p:nvCxnSpPr>
          <p:cNvPr id="27652" name="Straight Arrow Connector 5"/>
          <p:cNvCxnSpPr>
            <a:cxnSpLocks noChangeShapeType="1"/>
          </p:cNvCxnSpPr>
          <p:nvPr/>
        </p:nvCxnSpPr>
        <p:spPr bwMode="auto">
          <a:xfrm flipH="1">
            <a:off x="1907704" y="980728"/>
            <a:ext cx="4896544" cy="96731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53" name="Straight Arrow Connector 6"/>
          <p:cNvCxnSpPr>
            <a:cxnSpLocks noChangeShapeType="1"/>
            <a:stCxn id="10" idx="1"/>
          </p:cNvCxnSpPr>
          <p:nvPr/>
        </p:nvCxnSpPr>
        <p:spPr bwMode="auto">
          <a:xfrm flipH="1">
            <a:off x="4355976" y="5508888"/>
            <a:ext cx="2592536" cy="898143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DF1283E-8690-4072-B388-6F51241BF94D}"/>
              </a:ext>
            </a:extLst>
          </p:cNvPr>
          <p:cNvSpPr txBox="1"/>
          <p:nvPr/>
        </p:nvSpPr>
        <p:spPr>
          <a:xfrm>
            <a:off x="6876256" y="332656"/>
            <a:ext cx="1730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list of keyword queries</a:t>
            </a:r>
            <a:endParaRPr lang="en-GB" dirty="0"/>
          </a:p>
        </p:txBody>
      </p:sp>
      <p:cxnSp>
        <p:nvCxnSpPr>
          <p:cNvPr id="6" name="Straight Arrow Connector 6">
            <a:extLst>
              <a:ext uri="{FF2B5EF4-FFF2-40B4-BE49-F238E27FC236}">
                <a16:creationId xmlns:a16="http://schemas.microsoft.com/office/drawing/2014/main" id="{BF4EBA44-BF8A-4695-9828-7D0F1801594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572249" y="3501008"/>
            <a:ext cx="2376263" cy="711979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B59F3A3-9EB4-494F-9B09-13E43A3E5960}"/>
              </a:ext>
            </a:extLst>
          </p:cNvPr>
          <p:cNvSpPr txBox="1"/>
          <p:nvPr/>
        </p:nvSpPr>
        <p:spPr>
          <a:xfrm>
            <a:off x="6984516" y="2742019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language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F5C30F-84FC-45C4-AD34-D95A889E4CA1}"/>
              </a:ext>
            </a:extLst>
          </p:cNvPr>
          <p:cNvSpPr txBox="1"/>
          <p:nvPr/>
        </p:nvSpPr>
        <p:spPr>
          <a:xfrm>
            <a:off x="6948512" y="4724058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Choose pilot test or full scale.</a:t>
            </a:r>
            <a:endParaRPr lang="en-GB" dirty="0"/>
          </a:p>
        </p:txBody>
      </p:sp>
      <p:cxnSp>
        <p:nvCxnSpPr>
          <p:cNvPr id="11" name="Straight Arrow Connector 6">
            <a:extLst>
              <a:ext uri="{FF2B5EF4-FFF2-40B4-BE49-F238E27FC236}">
                <a16:creationId xmlns:a16="http://schemas.microsoft.com/office/drawing/2014/main" id="{3DAEF309-0A43-4E87-9237-C6C8F77DCF56}"/>
              </a:ext>
            </a:extLst>
          </p:cNvPr>
          <p:cNvCxnSpPr>
            <a:cxnSpLocks noChangeShapeType="1"/>
            <a:stCxn id="8" idx="1"/>
          </p:cNvCxnSpPr>
          <p:nvPr/>
        </p:nvCxnSpPr>
        <p:spPr bwMode="auto">
          <a:xfrm flipH="1">
            <a:off x="4153273" y="4379913"/>
            <a:ext cx="2831243" cy="898142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8099EF-398C-4A09-8367-B0D284B41A35}"/>
              </a:ext>
            </a:extLst>
          </p:cNvPr>
          <p:cNvSpPr txBox="1"/>
          <p:nvPr/>
        </p:nvSpPr>
        <p:spPr>
          <a:xfrm>
            <a:off x="6984516" y="414908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90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dirty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34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49500"/>
            <a:ext cx="700087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25" y="4416425"/>
            <a:ext cx="5688013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678" name="Straight Arrow Connector 5"/>
          <p:cNvCxnSpPr>
            <a:cxnSpLocks noChangeShapeType="1"/>
          </p:cNvCxnSpPr>
          <p:nvPr/>
        </p:nvCxnSpPr>
        <p:spPr bwMode="auto">
          <a:xfrm flipH="1">
            <a:off x="4733466" y="2164789"/>
            <a:ext cx="2070782" cy="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79" name="Straight Arrow Connector 9"/>
          <p:cNvCxnSpPr>
            <a:cxnSpLocks noChangeShapeType="1"/>
          </p:cNvCxnSpPr>
          <p:nvPr/>
        </p:nvCxnSpPr>
        <p:spPr bwMode="auto">
          <a:xfrm>
            <a:off x="4139952" y="4416425"/>
            <a:ext cx="0" cy="185303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023B729-124F-4C34-9BCF-6D80018787B6}"/>
              </a:ext>
            </a:extLst>
          </p:cNvPr>
          <p:cNvSpPr txBox="1"/>
          <p:nvPr/>
        </p:nvSpPr>
        <p:spPr>
          <a:xfrm>
            <a:off x="7540625" y="3134578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Login to Twitter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70CBD6-64EC-4C76-8925-0AA82D4B19E7}"/>
              </a:ext>
            </a:extLst>
          </p:cNvPr>
          <p:cNvSpPr txBox="1"/>
          <p:nvPr/>
        </p:nvSpPr>
        <p:spPr>
          <a:xfrm>
            <a:off x="1403648" y="6259460"/>
            <a:ext cx="1445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Copy PIN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0924D6-5A47-4967-8C96-0A93CABCFC94}"/>
              </a:ext>
            </a:extLst>
          </p:cNvPr>
          <p:cNvSpPr txBox="1"/>
          <p:nvPr/>
        </p:nvSpPr>
        <p:spPr>
          <a:xfrm>
            <a:off x="6821658" y="1795480"/>
            <a:ext cx="1302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Click 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196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0FEB7B-0F2E-4A3E-962F-CE05FE855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278" y="0"/>
            <a:ext cx="4152227" cy="47251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BE5D28-AFAE-41F3-AA0F-CB28D66C6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980138" cy="6858000"/>
          </a:xfrm>
          <a:prstGeom prst="rect">
            <a:avLst/>
          </a:prstGeom>
        </p:spPr>
      </p:pic>
      <p:cxnSp>
        <p:nvCxnSpPr>
          <p:cNvPr id="29701" name="Straight Arrow Connector 4"/>
          <p:cNvCxnSpPr>
            <a:cxnSpLocks noChangeShapeType="1"/>
          </p:cNvCxnSpPr>
          <p:nvPr/>
        </p:nvCxnSpPr>
        <p:spPr bwMode="auto">
          <a:xfrm flipH="1" flipV="1">
            <a:off x="755576" y="332656"/>
            <a:ext cx="1368425" cy="15240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02" name="Straight Arrow Connector 6"/>
          <p:cNvCxnSpPr>
            <a:cxnSpLocks noChangeShapeType="1"/>
          </p:cNvCxnSpPr>
          <p:nvPr/>
        </p:nvCxnSpPr>
        <p:spPr bwMode="auto">
          <a:xfrm flipV="1">
            <a:off x="3563888" y="337343"/>
            <a:ext cx="1800225" cy="183038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EBBDC4B-C6BA-4BB2-9E9A-347C6188DAB5}"/>
              </a:ext>
            </a:extLst>
          </p:cNvPr>
          <p:cNvSpPr txBox="1"/>
          <p:nvPr/>
        </p:nvSpPr>
        <p:spPr>
          <a:xfrm>
            <a:off x="3563888" y="6058992"/>
            <a:ext cx="5257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Wait while Mozdeh downloads tweets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537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633571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528888"/>
            <a:ext cx="5676900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5381625"/>
            <a:ext cx="44672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26" name="Straight Arrow Connector 5"/>
          <p:cNvCxnSpPr>
            <a:cxnSpLocks noChangeShapeType="1"/>
          </p:cNvCxnSpPr>
          <p:nvPr/>
        </p:nvCxnSpPr>
        <p:spPr bwMode="auto">
          <a:xfrm flipH="1">
            <a:off x="4242073" y="1341674"/>
            <a:ext cx="1368152" cy="61865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7" name="Straight Arrow Connector 6"/>
          <p:cNvCxnSpPr>
            <a:cxnSpLocks noChangeShapeType="1"/>
          </p:cNvCxnSpPr>
          <p:nvPr/>
        </p:nvCxnSpPr>
        <p:spPr bwMode="auto">
          <a:xfrm>
            <a:off x="6372200" y="2759077"/>
            <a:ext cx="1296144" cy="52590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8" name="Straight Arrow Connector 8"/>
          <p:cNvCxnSpPr>
            <a:cxnSpLocks noChangeShapeType="1"/>
          </p:cNvCxnSpPr>
          <p:nvPr/>
        </p:nvCxnSpPr>
        <p:spPr bwMode="auto">
          <a:xfrm>
            <a:off x="3851920" y="6525344"/>
            <a:ext cx="3313112" cy="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A69E376-1FA0-4A77-8B75-7961F82E7DE5}"/>
              </a:ext>
            </a:extLst>
          </p:cNvPr>
          <p:cNvSpPr txBox="1"/>
          <p:nvPr/>
        </p:nvSpPr>
        <p:spPr>
          <a:xfrm>
            <a:off x="133779" y="5799799"/>
            <a:ext cx="30092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Answer </a:t>
            </a:r>
            <a:r>
              <a:rPr lang="en-US" dirty="0" err="1"/>
              <a:t>Mozdeh’s</a:t>
            </a:r>
            <a:endParaRPr lang="en-US" dirty="0"/>
          </a:p>
          <a:p>
            <a:r>
              <a:rPr lang="en-US" dirty="0"/>
              <a:t>processing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19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0573" cy="4941168"/>
          </a:xfrm>
          <a:prstGeom prst="rect">
            <a:avLst/>
          </a:prstGeom>
        </p:spPr>
      </p:pic>
      <p:cxnSp>
        <p:nvCxnSpPr>
          <p:cNvPr id="31748" name="Straight Arrow Connector 3"/>
          <p:cNvCxnSpPr>
            <a:cxnSpLocks noChangeShapeType="1"/>
          </p:cNvCxnSpPr>
          <p:nvPr/>
        </p:nvCxnSpPr>
        <p:spPr bwMode="auto">
          <a:xfrm>
            <a:off x="5148064" y="1602197"/>
            <a:ext cx="2409502" cy="226743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49" name="Straight Arrow Connector 5"/>
          <p:cNvCxnSpPr>
            <a:cxnSpLocks noChangeShapeType="1"/>
          </p:cNvCxnSpPr>
          <p:nvPr/>
        </p:nvCxnSpPr>
        <p:spPr bwMode="auto">
          <a:xfrm>
            <a:off x="1763688" y="188640"/>
            <a:ext cx="2088232" cy="432048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" y="5301209"/>
            <a:ext cx="9101242" cy="15324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01EB15C-F265-40C0-A52E-FD6A8AEB4429}"/>
              </a:ext>
            </a:extLst>
          </p:cNvPr>
          <p:cNvSpPr/>
          <p:nvPr/>
        </p:nvSpPr>
        <p:spPr>
          <a:xfrm>
            <a:off x="107504" y="4839544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Answer more processing questions until seeing the main screen.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74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2879</TotalTime>
  <Words>426</Words>
  <Application>Microsoft Office PowerPoint</Application>
  <PresentationFormat>On-screen Show (4:3)</PresentationFormat>
  <Paragraphs>70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Tahoma</vt:lpstr>
      <vt:lpstr>Times New Roman</vt:lpstr>
      <vt:lpstr>Wingdings</vt:lpstr>
      <vt:lpstr>Blueprint</vt:lpstr>
      <vt:lpstr>Collecting, Searching and Filtering Tweets with Mozdeh</vt:lpstr>
      <vt:lpstr>Social media research project overview</vt:lpstr>
      <vt:lpstr> Downloading  Tweets With Queries</vt:lpstr>
      <vt:lpstr>Starting a Mozdeh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tweets saved to your PC</vt:lpstr>
      <vt:lpstr> Downloading Tweets by Username</vt:lpstr>
      <vt:lpstr>Downloading all tweets from one or more users</vt:lpstr>
      <vt:lpstr> Searching Tweets with Queries</vt:lpstr>
      <vt:lpstr>PowerPoint Presentation</vt:lpstr>
      <vt:lpstr>Tweet sorting options</vt:lpstr>
      <vt:lpstr> Filtering tweets</vt:lpstr>
      <vt:lpstr>Gender filters: Male/Female</vt:lpstr>
      <vt:lpstr>Sentiment filter: Strength</vt:lpstr>
      <vt:lpstr>Retweet filter</vt:lpstr>
      <vt:lpstr>Date filter</vt:lpstr>
      <vt:lpstr>Country filter</vt:lpstr>
      <vt:lpstr>Nonbinary genders</vt:lpstr>
      <vt:lpstr>Combining filters and queries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/>
  <cp:lastModifiedBy>Mike Thelwall</cp:lastModifiedBy>
  <cp:revision>448</cp:revision>
  <dcterms:created xsi:type="dcterms:W3CDTF">1601-01-01T00:00:00Z</dcterms:created>
  <dcterms:modified xsi:type="dcterms:W3CDTF">2021-05-25T11:32:09Z</dcterms:modified>
</cp:coreProperties>
</file>