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400" r:id="rId2"/>
    <p:sldId id="328" r:id="rId3"/>
    <p:sldId id="466" r:id="rId4"/>
    <p:sldId id="457" r:id="rId5"/>
    <p:sldId id="459" r:id="rId6"/>
    <p:sldId id="456" r:id="rId7"/>
    <p:sldId id="434" r:id="rId8"/>
    <p:sldId id="398" r:id="rId9"/>
    <p:sldId id="463" r:id="rId10"/>
    <p:sldId id="451" r:id="rId11"/>
    <p:sldId id="409" r:id="rId12"/>
    <p:sldId id="461" r:id="rId13"/>
    <p:sldId id="464" r:id="rId14"/>
    <p:sldId id="467" r:id="rId15"/>
    <p:sldId id="462" r:id="rId16"/>
    <p:sldId id="465" r:id="rId17"/>
  </p:sldIdLst>
  <p:sldSz cx="9144000" cy="6858000" type="screen4x3"/>
  <p:notesSz cx="6832600" cy="99679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915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F8F1DEB-B698-434A-AD72-7486BCE6CA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7713"/>
            <a:ext cx="4984750" cy="373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35513"/>
            <a:ext cx="5467350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67850"/>
            <a:ext cx="29606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270FB4-8D06-49B3-838D-464956CC587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36BA65-6A66-4BBA-889F-5386FAC25CEE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9881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36BA65-6A66-4BBA-889F-5386FAC25CEE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301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36BA65-6A66-4BBA-889F-5386FAC25CEE}" type="slidenum">
              <a:rPr lang="en-GB" altLang="en-US"/>
              <a:pPr>
                <a:spcBef>
                  <a:spcPct val="0"/>
                </a:spcBef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0436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1E14-A419-4735-9F18-9226E6B6B2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574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20F1-C33D-4D61-B6AD-A3882EDFD1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69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31CB1-BCD1-4AE3-8EA5-41145E34AE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7825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0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54B-935B-4082-B776-E96F667484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13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CC3A-E800-4CB1-8AD2-C196514E57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01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50FEB-E04C-4E9E-A7BB-C608E660AE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044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2F0DB-5C87-4FD8-8C9D-6C1642CE97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97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9128E-53C0-4FB1-A661-93A80D2C27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10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DDB9-A9EC-48EB-8B62-3A60A47838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3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260A-04A3-4045-8612-D038E44744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465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A9FB9-FB15-4B13-B08F-C8F0FA42F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29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534EDD3-C23E-425C-BF2B-959E8E92C5C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.thelwall@wlv.ac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zdeh.wlv.ac.uk/course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apers.ssrn.com/sol3/papers.cfm?abstract_id=3764867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52" y="260648"/>
            <a:ext cx="8954144" cy="1008112"/>
          </a:xfrm>
        </p:spPr>
        <p:txBody>
          <a:bodyPr/>
          <a:lstStyle/>
          <a:p>
            <a:pPr algn="ctr" eaLnBrk="1" hangingPunct="1"/>
            <a:r>
              <a:rPr lang="en-US" altLang="en-US" sz="4800" cap="none" dirty="0"/>
              <a:t>Social Media Data Analysis</a:t>
            </a:r>
            <a:br>
              <a:rPr lang="en-US" altLang="en-US" sz="4800" cap="none" dirty="0"/>
            </a:br>
            <a:endParaRPr lang="en-GB" altLang="en-US" sz="4800" cap="non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7A04BA-4684-48A9-A798-1F74327B9EA5}"/>
              </a:ext>
            </a:extLst>
          </p:cNvPr>
          <p:cNvSpPr txBox="1"/>
          <p:nvPr/>
        </p:nvSpPr>
        <p:spPr>
          <a:xfrm>
            <a:off x="995028" y="1124744"/>
            <a:ext cx="712879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002060"/>
                </a:solidFill>
              </a:rPr>
              <a:t>Downloading social web texts, </a:t>
            </a:r>
            <a:r>
              <a:rPr lang="en-GB" altLang="en-US" sz="2800" dirty="0">
                <a:solidFill>
                  <a:srgbClr val="002060"/>
                </a:solidFill>
              </a:rPr>
              <a:t>then</a:t>
            </a:r>
          </a:p>
          <a:p>
            <a:pPr algn="ctr"/>
            <a:r>
              <a:rPr lang="en-GB" sz="2800" dirty="0">
                <a:solidFill>
                  <a:srgbClr val="002060"/>
                </a:solidFill>
              </a:rPr>
              <a:t>searching, filtering, and data mining</a:t>
            </a:r>
          </a:p>
          <a:p>
            <a:pPr algn="ctr"/>
            <a:endParaRPr lang="en-GB" altLang="en-US" sz="2800" dirty="0">
              <a:solidFill>
                <a:srgbClr val="002060"/>
              </a:solidFill>
            </a:endParaRPr>
          </a:p>
          <a:p>
            <a:pPr algn="ctr"/>
            <a:endParaRPr lang="en-GB" sz="1200" dirty="0">
              <a:solidFill>
                <a:srgbClr val="002060"/>
              </a:solidFill>
            </a:endParaRPr>
          </a:p>
          <a:p>
            <a:pPr algn="ctr"/>
            <a:r>
              <a:rPr lang="en-GB" sz="4400" b="1" dirty="0">
                <a:solidFill>
                  <a:srgbClr val="002060"/>
                </a:solidFill>
              </a:rPr>
              <a:t>Talk 1: Twitter research project examples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(focusing on the tweets, not theory)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9A0C97A-B9C6-4124-B6C6-12B409753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55" y="5251271"/>
            <a:ext cx="82883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Mike Thelwall, </a:t>
            </a:r>
            <a:r>
              <a:rPr lang="en-GB" altLang="en-US" sz="2400" dirty="0">
                <a:hlinkClick r:id="rId3"/>
              </a:rPr>
              <a:t>m.thelwall@wlv.ac.uk</a:t>
            </a:r>
            <a:endParaRPr lang="en-GB" altLang="en-US" sz="2400" dirty="0"/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/>
              <a:t>http://www.scit.wlv.ac.uk/~cm1993/mycv.html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FABB92-7153-48D8-804F-0E6B1DD1363B}"/>
              </a:ext>
            </a:extLst>
          </p:cNvPr>
          <p:cNvSpPr/>
          <p:nvPr/>
        </p:nvSpPr>
        <p:spPr>
          <a:xfrm>
            <a:off x="539552" y="6309320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Course page with talks: </a:t>
            </a:r>
            <a:r>
              <a:rPr lang="en-GB" dirty="0">
                <a:hlinkClick r:id="rId4"/>
              </a:rPr>
              <a:t>http://mozdeh.wlv.ac.uk/course.html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4149080"/>
            <a:ext cx="13767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Liberal</a:t>
            </a:r>
          </a:p>
          <a:p>
            <a:r>
              <a:rPr lang="en-GB" sz="3200" dirty="0"/>
              <a:t>Trump</a:t>
            </a:r>
          </a:p>
          <a:p>
            <a:r>
              <a:rPr lang="en-GB" sz="3200" dirty="0"/>
              <a:t>Shit</a:t>
            </a:r>
          </a:p>
          <a:p>
            <a:r>
              <a:rPr lang="en-GB" sz="3200" dirty="0"/>
              <a:t>Leftist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4140767"/>
            <a:ext cx="206979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Thank</a:t>
            </a:r>
          </a:p>
          <a:p>
            <a:r>
              <a:rPr lang="en-GB" sz="3200" dirty="0"/>
              <a:t>She</a:t>
            </a:r>
          </a:p>
          <a:p>
            <a:r>
              <a:rPr lang="en-GB" sz="3200" dirty="0"/>
              <a:t>I</a:t>
            </a:r>
          </a:p>
          <a:p>
            <a:r>
              <a:rPr lang="en-GB" sz="3200" dirty="0"/>
              <a:t>Disgusting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CBC0C8-37A0-4835-A1BD-040594A73B2D}"/>
              </a:ext>
            </a:extLst>
          </p:cNvPr>
          <p:cNvSpPr txBox="1"/>
          <p:nvPr/>
        </p:nvSpPr>
        <p:spPr>
          <a:xfrm>
            <a:off x="224197" y="238654"/>
            <a:ext cx="83802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     Small-scale Twitter project: Gender</a:t>
            </a:r>
          </a:p>
          <a:p>
            <a:r>
              <a:rPr lang="en-GB" sz="3200" b="1" dirty="0"/>
              <a:t>differences in responses to Weinstein</a:t>
            </a:r>
          </a:p>
          <a:p>
            <a:r>
              <a:rPr lang="en-GB" sz="3200" i="1" dirty="0"/>
              <a:t>Data</a:t>
            </a:r>
            <a:r>
              <a:rPr lang="en-GB" sz="3200" dirty="0"/>
              <a:t>: A week of tweets in 2017 for a quick exploration of gender differences</a:t>
            </a:r>
          </a:p>
          <a:p>
            <a:r>
              <a:rPr lang="en-GB" sz="3200" i="1" dirty="0"/>
              <a:t>Method: </a:t>
            </a:r>
            <a:r>
              <a:rPr lang="en-GB" sz="3200" dirty="0"/>
              <a:t>Word frequency comparison</a:t>
            </a:r>
          </a:p>
        </p:txBody>
      </p:sp>
      <p:pic>
        <p:nvPicPr>
          <p:cNvPr id="1027" name="Picture 3" descr="C:\Users\cm1993\AppData\Local\Microsoft\Windows\Temporary Internet Files\Content.IE5\3LPPK5K7\Stick-figure-male-2-1160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86920"/>
            <a:ext cx="510088" cy="10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m1993\AppData\Local\Microsoft\Windows\Temporary Internet Files\Content.IE5\XV76LGZS\woman02.sv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03081"/>
            <a:ext cx="1161884" cy="116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3C13FC-4565-4551-AE7A-E49229795B81}"/>
              </a:ext>
            </a:extLst>
          </p:cNvPr>
          <p:cNvSpPr txBox="1"/>
          <p:nvPr/>
        </p:nvSpPr>
        <p:spPr>
          <a:xfrm>
            <a:off x="196249" y="3253275"/>
            <a:ext cx="4254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Key terms associated with</a:t>
            </a:r>
          </a:p>
          <a:p>
            <a:pPr algn="ctr"/>
            <a:r>
              <a:rPr lang="en-GB" b="1" dirty="0"/>
              <a:t>male tweeters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7169A4-E9ED-4FD8-9338-7B1A329A8484}"/>
              </a:ext>
            </a:extLst>
          </p:cNvPr>
          <p:cNvSpPr txBox="1"/>
          <p:nvPr/>
        </p:nvSpPr>
        <p:spPr>
          <a:xfrm>
            <a:off x="4693060" y="3216002"/>
            <a:ext cx="4254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Key terms associated with</a:t>
            </a:r>
          </a:p>
          <a:p>
            <a:pPr algn="ctr"/>
            <a:r>
              <a:rPr lang="en-GB" b="1" dirty="0"/>
              <a:t>female tweeters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88FE72-940B-48D3-9771-CD27540A4922}"/>
              </a:ext>
            </a:extLst>
          </p:cNvPr>
          <p:cNvSpPr txBox="1"/>
          <p:nvPr/>
        </p:nvSpPr>
        <p:spPr>
          <a:xfrm>
            <a:off x="539552" y="6332486"/>
            <a:ext cx="8105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Quick insights into gender differences in Twitter responses</a:t>
            </a:r>
            <a:endParaRPr lang="en-GB" dirty="0"/>
          </a:p>
        </p:txBody>
      </p:sp>
      <p:pic>
        <p:nvPicPr>
          <p:cNvPr id="11" name="Graphic 10" descr="Head with gears">
            <a:extLst>
              <a:ext uri="{FF2B5EF4-FFF2-40B4-BE49-F238E27FC236}">
                <a16:creationId xmlns:a16="http://schemas.microsoft.com/office/drawing/2014/main" id="{75B5BF7E-2906-4BC7-B246-8AA8D1A6F9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7972" y="275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2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7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GB" altLang="en-US" dirty="0"/>
              <a:t>Ethical issues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539552" y="1124744"/>
            <a:ext cx="7916416" cy="4980384"/>
          </a:xfrm>
        </p:spPr>
        <p:txBody>
          <a:bodyPr/>
          <a:lstStyle/>
          <a:p>
            <a:pPr marL="0" indent="0">
              <a:buNone/>
            </a:pPr>
            <a:r>
              <a:rPr lang="en-GB" altLang="en-US" dirty="0"/>
              <a:t>Data is public – like a book, not a person.</a:t>
            </a:r>
          </a:p>
          <a:p>
            <a:pPr lvl="1"/>
            <a:r>
              <a:rPr lang="en-GB" altLang="en-US" dirty="0"/>
              <a:t>Informed consent not relevant.</a:t>
            </a:r>
          </a:p>
          <a:p>
            <a:pPr lvl="1"/>
            <a:r>
              <a:rPr lang="en-GB" altLang="en-US" dirty="0"/>
              <a:t>Terms and conditions permit this use.</a:t>
            </a:r>
          </a:p>
          <a:p>
            <a:pPr lvl="1"/>
            <a:r>
              <a:rPr lang="en-GB" altLang="en-US" dirty="0"/>
              <a:t>Some ethics committees disagree.</a:t>
            </a:r>
          </a:p>
          <a:p>
            <a:pPr marL="0" indent="0">
              <a:buNone/>
            </a:pPr>
            <a:r>
              <a:rPr lang="en-GB" altLang="en-US" dirty="0"/>
              <a:t>Do not identify tweeters.</a:t>
            </a:r>
          </a:p>
          <a:p>
            <a:pPr lvl="1"/>
            <a:r>
              <a:rPr lang="en-GB" altLang="en-US" dirty="0"/>
              <a:t>Identifying tweeters may have unintended consequences, although their tweets are already public.</a:t>
            </a:r>
          </a:p>
          <a:p>
            <a:pPr lvl="1"/>
            <a:r>
              <a:rPr lang="en-GB" altLang="en-US" dirty="0"/>
              <a:t>Anonymise tweets.</a:t>
            </a:r>
          </a:p>
          <a:p>
            <a:pPr marL="0" indent="0">
              <a:buNone/>
            </a:pPr>
            <a:r>
              <a:rPr lang="en-GB" sz="1600" dirty="0"/>
              <a:t>Wilkinson, D. &amp; Thelwall, M. (2011). Researching personal information on the public Web: Methods and ethics, </a:t>
            </a:r>
            <a:r>
              <a:rPr lang="en-GB" sz="1600" i="1" dirty="0"/>
              <a:t>Social Science Computer Review</a:t>
            </a:r>
            <a:r>
              <a:rPr lang="en-GB" sz="1600" dirty="0"/>
              <a:t>, 29(4), 387-401.</a:t>
            </a:r>
            <a:endParaRPr lang="en-GB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A1AB-34BE-46A2-A04B-4F1550F00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Twitter Projects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34098-D7B7-4098-A8EE-61C6F955C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Small-scale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</a:rPr>
              <a:t>Quick data mining or browsing insights.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Medium-scale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Content analysis, thematic analysis, discussion of most retweeted.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Large-scale</a:t>
            </a:r>
            <a:r>
              <a:rPr lang="en-GB" altLang="en-US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</a:rPr>
              <a:t>As above plus graphs, data mining.</a:t>
            </a:r>
          </a:p>
        </p:txBody>
      </p:sp>
      <p:pic>
        <p:nvPicPr>
          <p:cNvPr id="4" name="Graphic 3" descr="Bar graph with upward trend">
            <a:extLst>
              <a:ext uri="{FF2B5EF4-FFF2-40B4-BE49-F238E27FC236}">
                <a16:creationId xmlns:a16="http://schemas.microsoft.com/office/drawing/2014/main" id="{EFF0E185-93FA-435D-A492-7175375C8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4686" y="4725144"/>
            <a:ext cx="914400" cy="914400"/>
          </a:xfrm>
          <a:prstGeom prst="rect">
            <a:avLst/>
          </a:prstGeom>
        </p:spPr>
      </p:pic>
      <p:pic>
        <p:nvPicPr>
          <p:cNvPr id="5" name="Graphic 4" descr="Head with gears">
            <a:extLst>
              <a:ext uri="{FF2B5EF4-FFF2-40B4-BE49-F238E27FC236}">
                <a16:creationId xmlns:a16="http://schemas.microsoft.com/office/drawing/2014/main" id="{4EE6D931-8665-41BC-9237-F06D49641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828" y="2012799"/>
            <a:ext cx="914400" cy="914400"/>
          </a:xfrm>
          <a:prstGeom prst="rect">
            <a:avLst/>
          </a:prstGeom>
        </p:spPr>
      </p:pic>
      <p:pic>
        <p:nvPicPr>
          <p:cNvPr id="6" name="Graphic 5" descr="Male profile">
            <a:extLst>
              <a:ext uri="{FF2B5EF4-FFF2-40B4-BE49-F238E27FC236}">
                <a16:creationId xmlns:a16="http://schemas.microsoft.com/office/drawing/2014/main" id="{BACEC8E7-A6D0-408F-8CD6-0854207636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32745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F5F1-BA7D-4292-8D3B-3814778CF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10ABA-23DF-4E27-9F9B-B7B413C6A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5446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/>
              <a:t>What? </a:t>
            </a:r>
            <a:r>
              <a:rPr lang="en-US"/>
              <a:t>Social media posts about your topic (matching suitable queries or usernames).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Why? </a:t>
            </a:r>
            <a:r>
              <a:rPr lang="en-US"/>
              <a:t>To investigate social media communication or reflections of offline perspectives about your topic.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How? </a:t>
            </a:r>
            <a:r>
              <a:rPr lang="en-US"/>
              <a:t>Collect tweets with Mozdeh. Analyse with any suitable method.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Where? </a:t>
            </a:r>
            <a:r>
              <a:rPr lang="en-US"/>
              <a:t>International: some scope for narrowing down with suitable queries.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When? </a:t>
            </a:r>
            <a:r>
              <a:rPr lang="en-US"/>
              <a:t>Any time.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3EAA9C-F88E-405C-A242-A03F1652033B}"/>
              </a:ext>
            </a:extLst>
          </p:cNvPr>
          <p:cNvSpPr/>
          <p:nvPr/>
        </p:nvSpPr>
        <p:spPr>
          <a:xfrm>
            <a:off x="3923928" y="116632"/>
            <a:ext cx="5670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http://mozdeh.wlv.ac.uk/course.html</a:t>
            </a:r>
          </a:p>
        </p:txBody>
      </p:sp>
    </p:spTree>
    <p:extLst>
      <p:ext uri="{BB962C8B-B14F-4D97-AF65-F5344CB8AC3E}">
        <p14:creationId xmlns:p14="http://schemas.microsoft.com/office/powerpoint/2010/main" val="50359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D1542-12B3-4C1F-B1F2-112D591D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459904"/>
          </a:xfrm>
        </p:spPr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9370D-7024-47FC-BA9C-74CD444CA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980728"/>
            <a:ext cx="8503096" cy="56886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Thelwall, M. &amp; Thelwall, S. (2020). Racism discussions on Twitter after George Floyd during Covid-19: A space to address systematic and institutionalized racism? </a:t>
            </a:r>
            <a:r>
              <a:rPr lang="en-GB" sz="1800" dirty="0">
                <a:hlinkClick r:id="rId2"/>
              </a:rPr>
              <a:t>Social Science Research Network</a:t>
            </a:r>
            <a:r>
              <a:rPr lang="en-GB" sz="18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Anthropomorphizing Atopy: Tweeting About Eczema. (2020). J Dermatology Nurses' Association.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“My ADHD </a:t>
            </a:r>
            <a:r>
              <a:rPr lang="en-US" sz="1800" dirty="0" err="1"/>
              <a:t>hellbrain</a:t>
            </a:r>
            <a:r>
              <a:rPr lang="en-US" sz="1800" dirty="0"/>
              <a:t>”: A Twitter data science perspective on a </a:t>
            </a:r>
            <a:r>
              <a:rPr lang="en-US" sz="1800" dirty="0" err="1"/>
              <a:t>behavioural</a:t>
            </a:r>
            <a:r>
              <a:rPr lang="en-US" sz="1800" dirty="0"/>
              <a:t> disorder. </a:t>
            </a:r>
            <a:r>
              <a:rPr lang="en-US" sz="1800" i="1" dirty="0"/>
              <a:t>Journal of Data and Information Science.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Anthropomorphizing Atopy: Tweeting About Eczema. Thelwall, M. &amp; Thelwall, S. (2020). J Dermatology Nurses' Association.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#</a:t>
            </a:r>
            <a:r>
              <a:rPr lang="en-US" sz="1800" dirty="0" err="1"/>
              <a:t>Teeth&amp;Tweets</a:t>
            </a:r>
            <a:r>
              <a:rPr lang="en-US" sz="1800" dirty="0"/>
              <a:t>: the reach and reaction of an online social media oral health promotion campaign. Potts, G., &amp; Radford, D. R. (2019). British Dental J.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Monitoring Twitter strategies to discover resonating topics: The case of the UNDP. Thelwall, M., &amp; Cugelman, B. (2017). El </a:t>
            </a:r>
            <a:r>
              <a:rPr lang="en-US" sz="1800" dirty="0" err="1"/>
              <a:t>profesional</a:t>
            </a:r>
            <a:r>
              <a:rPr lang="en-US" sz="1800" dirty="0"/>
              <a:t> de la </a:t>
            </a:r>
            <a:r>
              <a:rPr lang="en-US" sz="1800" dirty="0" err="1"/>
              <a:t>información</a:t>
            </a:r>
            <a:r>
              <a:rPr lang="en-US" sz="1800" dirty="0"/>
              <a:t>.</a:t>
            </a:r>
            <a:endParaRPr lang="en-GB" sz="1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Analyzing the climate change debate on Twitter: content and differences between genders. Holmberg, K., &amp; </a:t>
            </a:r>
            <a:r>
              <a:rPr lang="en-US" sz="1800" dirty="0" err="1"/>
              <a:t>Hellsten</a:t>
            </a:r>
            <a:r>
              <a:rPr lang="en-US" sz="1800" dirty="0"/>
              <a:t>, I. (2014).  2014 ACM conference on Web science.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1800" i="1" dirty="0"/>
          </a:p>
          <a:p>
            <a:pPr>
              <a:buFont typeface="Arial" panose="020B0604020202020204" pitchFamily="34" charset="0"/>
              <a:buChar char="•"/>
            </a:pPr>
            <a:endParaRPr lang="en-GB" altLang="en-US" i="1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407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496944" cy="891952"/>
          </a:xfrm>
        </p:spPr>
        <p:txBody>
          <a:bodyPr/>
          <a:lstStyle/>
          <a:p>
            <a:r>
              <a:rPr lang="en-US" altLang="en-US" sz="3200" dirty="0"/>
              <a:t>    Bonus Ex. 4: Words associated with ADHD tweets</a:t>
            </a:r>
            <a:endParaRPr lang="en-GB" altLang="en-US" sz="3200" dirty="0"/>
          </a:p>
        </p:txBody>
      </p:sp>
      <p:sp>
        <p:nvSpPr>
          <p:cNvPr id="40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539304" y="1268760"/>
            <a:ext cx="8065392" cy="467995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altLang="en-US" sz="2800" i="1" dirty="0"/>
              <a:t>Objective: </a:t>
            </a:r>
            <a:r>
              <a:rPr lang="en-GB" altLang="en-US" sz="2800" dirty="0"/>
              <a:t>Discover how people with ADHD communicate about their condition online.</a:t>
            </a:r>
            <a:endParaRPr lang="en-GB" altLang="en-US" sz="2800" i="1" dirty="0"/>
          </a:p>
          <a:p>
            <a:pPr marL="0" indent="0">
              <a:buNone/>
              <a:defRPr/>
            </a:pPr>
            <a:r>
              <a:rPr lang="en-GB" altLang="en-US" sz="2800" i="1" dirty="0"/>
              <a:t>Data collection</a:t>
            </a:r>
            <a:r>
              <a:rPr lang="en-GB" altLang="en-US" sz="2800" dirty="0"/>
              <a:t>: 6 months of tweets matching query </a:t>
            </a:r>
            <a:r>
              <a:rPr lang="en-GB" altLang="en-US" sz="2800" dirty="0">
                <a:solidFill>
                  <a:srgbClr val="FF0000"/>
                </a:solidFill>
              </a:rPr>
              <a:t>“my ADHD” </a:t>
            </a:r>
            <a:r>
              <a:rPr lang="en-GB" altLang="en-US" sz="2800" dirty="0"/>
              <a:t>and 99 other disorders with Mozdeh.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Method: </a:t>
            </a:r>
            <a:r>
              <a:rPr lang="en-GB" altLang="en-US" sz="2800" dirty="0"/>
              <a:t>Word association thematic analysis comparing ADHD tweets with the other tweets.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Findings (e.g.,):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People self-reporting with ADHD sometimes referred to their brain as a separate entity.</a:t>
            </a:r>
          </a:p>
          <a:p>
            <a:pPr marL="0" indent="0">
              <a:buNone/>
              <a:defRPr/>
            </a:pPr>
            <a:r>
              <a:rPr lang="en-US" sz="2000" dirty="0"/>
              <a:t>“My ADHD </a:t>
            </a:r>
            <a:r>
              <a:rPr lang="en-US" sz="2000" dirty="0" err="1"/>
              <a:t>hellbrain</a:t>
            </a:r>
            <a:r>
              <a:rPr lang="en-US" sz="2000" dirty="0"/>
              <a:t>”: A Twitter data science perspective on a </a:t>
            </a:r>
            <a:r>
              <a:rPr lang="en-US" sz="2000" dirty="0" err="1"/>
              <a:t>behavioural</a:t>
            </a:r>
            <a:r>
              <a:rPr lang="en-US" sz="2000" dirty="0"/>
              <a:t> disorder. </a:t>
            </a:r>
            <a:r>
              <a:rPr lang="en-US" sz="2000" i="1" dirty="0"/>
              <a:t>Journal of Data and Information Science</a:t>
            </a:r>
            <a:endParaRPr lang="en-GB" altLang="en-US" sz="2000" i="1" dirty="0"/>
          </a:p>
        </p:txBody>
      </p:sp>
      <p:pic>
        <p:nvPicPr>
          <p:cNvPr id="4" name="Graphic 3" descr="Male profile">
            <a:extLst>
              <a:ext uri="{FF2B5EF4-FFF2-40B4-BE49-F238E27FC236}">
                <a16:creationId xmlns:a16="http://schemas.microsoft.com/office/drawing/2014/main" id="{0131D687-2946-4016-B1F9-883060D80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1664" y="-525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0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F5F1-BA7D-4292-8D3B-3814778CF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764704"/>
            <a:ext cx="7772400" cy="675928"/>
          </a:xfrm>
        </p:spPr>
        <p:txBody>
          <a:bodyPr/>
          <a:lstStyle/>
          <a:p>
            <a:r>
              <a:rPr lang="en-GB" altLang="en-US" sz="3600" dirty="0"/>
              <a:t>Racism During Covid-19: </a:t>
            </a:r>
            <a:r>
              <a:rPr lang="en-US" sz="3600" dirty="0"/>
              <a:t>Methods summary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10ABA-23DF-4E27-9F9B-B7B413C6A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16832"/>
            <a:ext cx="8568952" cy="453650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How? </a:t>
            </a:r>
            <a:r>
              <a:rPr lang="en-US" dirty="0"/>
              <a:t>Collected tweets with Mozdeh. </a:t>
            </a:r>
            <a:r>
              <a:rPr lang="en-US" dirty="0" err="1"/>
              <a:t>Analysed</a:t>
            </a:r>
            <a:r>
              <a:rPr lang="en-US" dirty="0"/>
              <a:t> with thematic analysis and time series graphs.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Why? </a:t>
            </a:r>
            <a:r>
              <a:rPr lang="en-US" dirty="0"/>
              <a:t>Identify evolution of racism-related topics online and (indirectly) in society.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What? </a:t>
            </a:r>
            <a:r>
              <a:rPr lang="en-US" dirty="0"/>
              <a:t>Tweets about Covid-19 and Racism.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Where? </a:t>
            </a:r>
            <a:r>
              <a:rPr lang="en-US" dirty="0"/>
              <a:t>Twitter, mainly USA.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When? </a:t>
            </a:r>
            <a:r>
              <a:rPr lang="en-US" dirty="0"/>
              <a:t>Collected</a:t>
            </a:r>
            <a:r>
              <a:rPr lang="en-US" b="1" dirty="0"/>
              <a:t> </a:t>
            </a:r>
            <a:r>
              <a:rPr lang="en-US" dirty="0"/>
              <a:t>March–June 2020.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F33BDAC-C00B-409F-9CD9-3ACFA305F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25" y="0"/>
            <a:ext cx="1920775" cy="237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4624"/>
            <a:ext cx="7772400" cy="836712"/>
          </a:xfrm>
        </p:spPr>
        <p:txBody>
          <a:bodyPr/>
          <a:lstStyle/>
          <a:p>
            <a:pPr eaLnBrk="1" hangingPunct="1"/>
            <a:r>
              <a:rPr lang="en-GB" altLang="en-US" sz="4000" dirty="0">
                <a:solidFill>
                  <a:srgbClr val="002060"/>
                </a:solidFill>
              </a:rPr>
              <a:t>Racism During Covid-19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7772400" cy="504056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Large scale Twitter analysis.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English tweets March–June 2020 (9.97 million) with Mozdeh.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accent6"/>
                </a:solidFill>
              </a:rPr>
              <a:t>COVID-19; COVID19; coronavirus; “corona virus”</a:t>
            </a:r>
            <a:r>
              <a:rPr lang="en-GB" altLang="en-US" sz="2400" dirty="0"/>
              <a:t>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Identified subset of racism-related tweets matching queries: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accent6"/>
                </a:solidFill>
              </a:rPr>
              <a:t>racism; racist(s); racial; #racism; #racist(s); or #racial</a:t>
            </a:r>
            <a:r>
              <a:rPr lang="en-GB" altLang="en-US" sz="2400" dirty="0"/>
              <a:t>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800" dirty="0"/>
              <a:t>Used thematic analysis and follow-up time graphs to identify </a:t>
            </a:r>
            <a:r>
              <a:rPr lang="en-GB" altLang="en-US" sz="2800" b="1" dirty="0"/>
              <a:t>evolution</a:t>
            </a:r>
            <a:r>
              <a:rPr lang="en-GB" altLang="en-US" sz="2800" dirty="0"/>
              <a:t> of issues over time.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8FF2E-058D-462E-8933-A4CAB2693785}"/>
              </a:ext>
            </a:extLst>
          </p:cNvPr>
          <p:cNvSpPr txBox="1"/>
          <p:nvPr/>
        </p:nvSpPr>
        <p:spPr>
          <a:xfrm>
            <a:off x="7434599" y="2403837"/>
            <a:ext cx="167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George Floyd</a:t>
            </a:r>
          </a:p>
        </p:txBody>
      </p:sp>
      <p:pic>
        <p:nvPicPr>
          <p:cNvPr id="6" name="Graphic 5" descr="Bar graph with upward trend">
            <a:extLst>
              <a:ext uri="{FF2B5EF4-FFF2-40B4-BE49-F238E27FC236}">
                <a16:creationId xmlns:a16="http://schemas.microsoft.com/office/drawing/2014/main" id="{C104BDB3-081D-4604-8426-6515AD62B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504" y="116632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1C513-1379-42AA-960F-C8165E9A8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19944"/>
          </a:xfrm>
          <a:noFill/>
        </p:spPr>
        <p:txBody>
          <a:bodyPr/>
          <a:lstStyle/>
          <a:p>
            <a:r>
              <a:rPr lang="en-US" dirty="0"/>
              <a:t>Thematic analysis themes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23654-7DFE-45D6-AAF6-83A5F0455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March 10-16: “Chinese virus” and anti-Asian racism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March 17-23: Trump’s “Chinese virus” comments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March 24-May 25: Ethnic disparities in death rates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May 26-June 5: George Floyd and police brutality</a:t>
            </a:r>
          </a:p>
        </p:txBody>
      </p:sp>
    </p:spTree>
    <p:extLst>
      <p:ext uri="{BB962C8B-B14F-4D97-AF65-F5344CB8AC3E}">
        <p14:creationId xmlns:p14="http://schemas.microsoft.com/office/powerpoint/2010/main" val="359804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2FD9E-9BDC-4768-8BD5-F01CA2173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14638-52F6-4E7A-8D9A-109F34F49C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943634-D9B8-42BF-9A08-49FDF07622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12776"/>
            <a:ext cx="9100415" cy="53636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7635BB-6D24-4FFB-B71A-3C356170FA28}"/>
              </a:ext>
            </a:extLst>
          </p:cNvPr>
          <p:cNvSpPr txBox="1"/>
          <p:nvPr/>
        </p:nvSpPr>
        <p:spPr>
          <a:xfrm>
            <a:off x="539552" y="358394"/>
            <a:ext cx="759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 racism </a:t>
            </a:r>
            <a:r>
              <a:rPr lang="en-US" b="1" dirty="0"/>
              <a:t>volume trends </a:t>
            </a:r>
            <a:r>
              <a:rPr lang="en-US" dirty="0"/>
              <a:t>within Covid-19 tweets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2E76BE-C194-4CD9-A700-EBCBFBB74165}"/>
              </a:ext>
            </a:extLst>
          </p:cNvPr>
          <p:cNvSpPr txBox="1"/>
          <p:nvPr/>
        </p:nvSpPr>
        <p:spPr>
          <a:xfrm>
            <a:off x="679515" y="231801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Trump “Chinese virus” comments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1612CE-0B72-4AF2-8458-D4E54F3B1FCC}"/>
              </a:ext>
            </a:extLst>
          </p:cNvPr>
          <p:cNvSpPr txBox="1"/>
          <p:nvPr/>
        </p:nvSpPr>
        <p:spPr>
          <a:xfrm>
            <a:off x="5220072" y="3789040"/>
            <a:ext cx="2919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George Floyd killing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8A343C-0A9A-44C6-8534-465C2F43E7FF}"/>
              </a:ext>
            </a:extLst>
          </p:cNvPr>
          <p:cNvCxnSpPr>
            <a:stCxn id="6" idx="2"/>
          </p:cNvCxnSpPr>
          <p:nvPr/>
        </p:nvCxnSpPr>
        <p:spPr bwMode="auto">
          <a:xfrm flipH="1">
            <a:off x="1475656" y="3149007"/>
            <a:ext cx="500003" cy="16481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A2812D-55C7-4316-9B74-E81BF91F5E19}"/>
              </a:ext>
            </a:extLst>
          </p:cNvPr>
          <p:cNvCxnSpPr/>
          <p:nvPr/>
        </p:nvCxnSpPr>
        <p:spPr bwMode="auto">
          <a:xfrm>
            <a:off x="6774154" y="4202949"/>
            <a:ext cx="1182222" cy="12422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2A422C5-760B-452B-9EA4-FAE52AEB48BF}"/>
              </a:ext>
            </a:extLst>
          </p:cNvPr>
          <p:cNvSpPr txBox="1"/>
          <p:nvPr/>
        </p:nvSpPr>
        <p:spPr>
          <a:xfrm>
            <a:off x="4644009" y="1464122"/>
            <a:ext cx="2664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Black Lives Matter protests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538DE5-3912-45A5-8D30-09EA59FA07FB}"/>
              </a:ext>
            </a:extLst>
          </p:cNvPr>
          <p:cNvCxnSpPr/>
          <p:nvPr/>
        </p:nvCxnSpPr>
        <p:spPr bwMode="auto">
          <a:xfrm>
            <a:off x="7211559" y="1879620"/>
            <a:ext cx="960841" cy="298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804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8A32B-D058-4699-BF07-AE1E4E3F8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891952"/>
          </a:xfrm>
        </p:spPr>
        <p:txBody>
          <a:bodyPr/>
          <a:lstStyle/>
          <a:p>
            <a:r>
              <a:rPr lang="en-US" dirty="0"/>
              <a:t>Themes within the racism tweets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B63EC-A858-4A6E-8BE1-539662089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C80AD3-0079-4B20-9FC3-09A0C8BF34C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82918"/>
            <a:ext cx="9073008" cy="53535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B0F2DE-BA82-4B15-B883-C416C3563DA2}"/>
              </a:ext>
            </a:extLst>
          </p:cNvPr>
          <p:cNvSpPr txBox="1"/>
          <p:nvPr/>
        </p:nvSpPr>
        <p:spPr>
          <a:xfrm>
            <a:off x="6156176" y="1008584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Shows that five racism themes had different trajectories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180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115616" y="102704"/>
            <a:ext cx="8784976" cy="603920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rgbClr val="002060"/>
                </a:solidFill>
              </a:rPr>
              <a:t>Medium-sized Twitter projects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532859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4000" dirty="0"/>
              <a:t>Tweeting About Eczema</a:t>
            </a:r>
            <a:r>
              <a:rPr lang="en-US" sz="1800" dirty="0"/>
              <a:t>. Thelwall, M. &amp; Thelwall, S. (2020). J </a:t>
            </a:r>
            <a:r>
              <a:rPr lang="en-US" sz="1800" dirty="0" err="1"/>
              <a:t>Dermat</a:t>
            </a:r>
            <a:r>
              <a:rPr lang="en-US" sz="1800" dirty="0"/>
              <a:t>. Nurses' Assoc.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4000" dirty="0"/>
              <a:t>#</a:t>
            </a:r>
            <a:r>
              <a:rPr lang="en-US" sz="4000" dirty="0" err="1"/>
              <a:t>Teeth&amp;Tweets</a:t>
            </a:r>
            <a:r>
              <a:rPr lang="en-US" sz="4000" dirty="0"/>
              <a:t>: an online health promotion campaign</a:t>
            </a:r>
            <a:r>
              <a:rPr lang="en-US" sz="1800" dirty="0"/>
              <a:t>. Potts, G., &amp; Radford, D. R. (2019). British Dental J.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4000" dirty="0"/>
              <a:t>UNDP Twitter strategy</a:t>
            </a:r>
            <a:r>
              <a:rPr lang="en-US" sz="2400" dirty="0"/>
              <a:t>.</a:t>
            </a:r>
            <a:r>
              <a:rPr lang="en-US" sz="1100" dirty="0"/>
              <a:t> </a:t>
            </a:r>
            <a:r>
              <a:rPr lang="en-US" sz="1800" dirty="0"/>
              <a:t>Thelwall, M., &amp; Cugelman, B. (2017). El </a:t>
            </a:r>
            <a:r>
              <a:rPr lang="en-US" sz="1800" dirty="0" err="1"/>
              <a:t>profesional</a:t>
            </a:r>
            <a:r>
              <a:rPr lang="en-US" sz="1800" dirty="0"/>
              <a:t> de la </a:t>
            </a:r>
            <a:r>
              <a:rPr lang="en-US" sz="1800" dirty="0" err="1"/>
              <a:t>información</a:t>
            </a:r>
            <a:r>
              <a:rPr lang="en-US" sz="1800" dirty="0"/>
              <a:t>.</a:t>
            </a:r>
            <a:endParaRPr lang="en-GB" sz="1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4000" dirty="0"/>
              <a:t>Climate change on Twitter</a:t>
            </a:r>
            <a:r>
              <a:rPr lang="en-US" sz="1800" dirty="0"/>
              <a:t>. Holmberg, K., &amp; </a:t>
            </a:r>
            <a:r>
              <a:rPr lang="en-US" sz="1800" dirty="0" err="1"/>
              <a:t>Hellsten</a:t>
            </a:r>
            <a:r>
              <a:rPr lang="en-US" sz="1800" dirty="0"/>
              <a:t>, I. (2014).  2014 ACM conference on Web science.</a:t>
            </a:r>
          </a:p>
        </p:txBody>
      </p:sp>
      <p:pic>
        <p:nvPicPr>
          <p:cNvPr id="4" name="Graphic 3" descr="Male profile">
            <a:extLst>
              <a:ext uri="{FF2B5EF4-FFF2-40B4-BE49-F238E27FC236}">
                <a16:creationId xmlns:a16="http://schemas.microsoft.com/office/drawing/2014/main" id="{2C10EC86-5CBC-4B81-8C2B-41BDF6D3E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1664" y="-525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4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496944" cy="891952"/>
          </a:xfrm>
        </p:spPr>
        <p:txBody>
          <a:bodyPr/>
          <a:lstStyle/>
          <a:p>
            <a:r>
              <a:rPr lang="en-US" altLang="en-US" sz="3200" dirty="0"/>
              <a:t>Ex. 1: Thematic analysis of eczema tweets</a:t>
            </a:r>
            <a:endParaRPr lang="en-GB" altLang="en-US" sz="3200" dirty="0"/>
          </a:p>
        </p:txBody>
      </p:sp>
      <p:sp>
        <p:nvSpPr>
          <p:cNvPr id="40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539304" y="1268760"/>
            <a:ext cx="8065392" cy="467995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altLang="en-US" sz="2800" i="1" dirty="0"/>
              <a:t>Objective: </a:t>
            </a:r>
            <a:r>
              <a:rPr lang="en-GB" altLang="en-US" sz="2800" dirty="0"/>
              <a:t>Discover how people with eczema communicate about their condition online.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Data collection</a:t>
            </a:r>
            <a:r>
              <a:rPr lang="en-GB" altLang="en-US" sz="2800" dirty="0"/>
              <a:t>: 6 months of tweets matching query </a:t>
            </a:r>
            <a:r>
              <a:rPr lang="en-GB" altLang="en-US" sz="2800" dirty="0">
                <a:solidFill>
                  <a:srgbClr val="FF0000"/>
                </a:solidFill>
              </a:rPr>
              <a:t>“my eczema” </a:t>
            </a:r>
            <a:r>
              <a:rPr lang="en-GB" altLang="en-US" sz="2800" dirty="0"/>
              <a:t>with Mozdeh.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Method: </a:t>
            </a:r>
            <a:r>
              <a:rPr lang="en-GB" altLang="en-US" sz="2800" dirty="0"/>
              <a:t>Thematic analysis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Finding: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Tweets attributing </a:t>
            </a:r>
            <a:r>
              <a:rPr lang="en-US" sz="2800" b="1" dirty="0"/>
              <a:t>agency to eczema </a:t>
            </a:r>
            <a:r>
              <a:rPr lang="en-US" sz="2800" dirty="0"/>
              <a:t>were used to announce an actual or potential </a:t>
            </a:r>
            <a:r>
              <a:rPr lang="en-GB" sz="2800" dirty="0"/>
              <a:t>flare-up: </a:t>
            </a:r>
            <a:r>
              <a:rPr lang="en-US" sz="2800" dirty="0">
                <a:solidFill>
                  <a:srgbClr val="FF0000"/>
                </a:solidFill>
              </a:rPr>
              <a:t>My eczema is furious at me in this heat</a:t>
            </a:r>
            <a:r>
              <a:rPr lang="en-GB" sz="2800" dirty="0">
                <a:solidFill>
                  <a:srgbClr val="FF0000"/>
                </a:solidFill>
              </a:rPr>
              <a:t>.</a:t>
            </a:r>
            <a:endParaRPr lang="en-US" altLang="en-US" sz="1800" i="1" dirty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en-US" sz="2000" dirty="0"/>
              <a:t>Anthropomorphizing Atopy: Tweeting About Eczema. (2020). J Dermatology Nurses' Association</a:t>
            </a:r>
            <a:endParaRPr lang="en-GB" altLang="en-US" sz="2000" i="1" dirty="0"/>
          </a:p>
        </p:txBody>
      </p:sp>
      <p:pic>
        <p:nvPicPr>
          <p:cNvPr id="4" name="Graphic 3" descr="Male profile">
            <a:extLst>
              <a:ext uri="{FF2B5EF4-FFF2-40B4-BE49-F238E27FC236}">
                <a16:creationId xmlns:a16="http://schemas.microsoft.com/office/drawing/2014/main" id="{0131D687-2946-4016-B1F9-883060D80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1664" y="-525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4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3444" y="44450"/>
            <a:ext cx="8352606" cy="676275"/>
          </a:xfrm>
        </p:spPr>
        <p:txBody>
          <a:bodyPr/>
          <a:lstStyle/>
          <a:p>
            <a:r>
              <a:rPr lang="en-GB" altLang="en-US" sz="3600" dirty="0"/>
              <a:t>Ex 2: Most retweeted UNDP tweets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8926478"/>
              </p:ext>
            </p:extLst>
          </p:nvPr>
        </p:nvGraphicFramePr>
        <p:xfrm>
          <a:off x="248188" y="3212976"/>
          <a:ext cx="8398867" cy="2901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5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GB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</a:t>
                      </a:r>
                    </a:p>
                  </a:txBody>
                  <a:tcPr marL="7343" marR="7343" marT="73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Tweet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10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894</a:t>
                      </a:r>
                    </a:p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Happy International </a:t>
                      </a:r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Women's Day</a:t>
                      </a:r>
                      <a:r>
                        <a:rPr lang="en-GB" sz="2000" u="none" strike="noStrike" dirty="0">
                          <a:effectLst/>
                        </a:rPr>
                        <a:t>! Picture a world where all women's rights are human rights! #CSW59 </a:t>
                      </a:r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#IWD2015 </a:t>
                      </a:r>
                      <a:r>
                        <a:rPr lang="en-GB" sz="2000" u="none" strike="noStrike" dirty="0">
                          <a:effectLst/>
                        </a:rPr>
                        <a:t>http://t.co/a3cTde8VmD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72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…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43" marR="7343" marT="734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10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524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Women's rights are #</a:t>
                      </a:r>
                      <a:r>
                        <a:rPr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humanrights</a:t>
                      </a:r>
                      <a:r>
                        <a:rPr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RT if you agree </a:t>
                      </a:r>
                      <a:r>
                        <a:rPr lang="en-GB" sz="20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#IWD2015 </a:t>
                      </a:r>
                      <a:r>
                        <a:rPr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#CSW59 http://t.co/vqZteSNAG8</a:t>
                      </a:r>
                    </a:p>
                  </a:txBody>
                  <a:tcPr marL="7343" marR="7343" marT="73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10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359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Pakistani </a:t>
                      </a:r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Malala Yousafzai</a:t>
                      </a:r>
                      <a:r>
                        <a:rPr lang="en-GB" sz="2000" u="none" strike="noStrike" dirty="0">
                          <a:effectLst/>
                        </a:rPr>
                        <a:t>, 17, </a:t>
                      </a:r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wins Peace @</a:t>
                      </a:r>
                      <a:r>
                        <a:rPr lang="en-GB" sz="20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NobelPrize</a:t>
                      </a:r>
                      <a:r>
                        <a:rPr lang="en-GB" sz="2000" u="none" strike="noStrike" dirty="0">
                          <a:effectLst/>
                        </a:rPr>
                        <a:t>. Congratulations Malala</a:t>
                      </a:r>
                      <a:r>
                        <a:rPr lang="en-GB" sz="2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! #</a:t>
                      </a:r>
                      <a:r>
                        <a:rPr lang="en-GB" sz="20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dayofthegirl</a:t>
                      </a:r>
                      <a:r>
                        <a:rPr lang="en-GB" sz="2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000" u="none" strike="noStrike" dirty="0">
                          <a:effectLst/>
                        </a:rPr>
                        <a:t>http://t.co/1HF0ydoEhs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3" marR="7343" marT="73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201" name="TextBox 1"/>
          <p:cNvSpPr txBox="1">
            <a:spLocks noChangeArrowheads="1"/>
          </p:cNvSpPr>
          <p:nvPr/>
        </p:nvSpPr>
        <p:spPr bwMode="auto">
          <a:xfrm>
            <a:off x="323850" y="1124744"/>
            <a:ext cx="835260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i="1" dirty="0"/>
              <a:t>Objective: </a:t>
            </a:r>
            <a:r>
              <a:rPr lang="en-GB" altLang="en-US" sz="2400" dirty="0"/>
              <a:t>Find successful UNDP Twitter strategies.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i="1" dirty="0"/>
              <a:t>Data collection:</a:t>
            </a:r>
            <a:r>
              <a:rPr lang="en-GB" altLang="en-US" sz="2400" dirty="0"/>
              <a:t> tweets from UNDP members in 2015.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i="1" dirty="0"/>
              <a:t>Method:</a:t>
            </a:r>
            <a:r>
              <a:rPr lang="en-GB" altLang="en-US" sz="2400" dirty="0"/>
              <a:t> List most retweeted and identify themes.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i="1" dirty="0"/>
              <a:t>Conclusion:</a:t>
            </a:r>
            <a:r>
              <a:rPr lang="en-GB" altLang="en-US" sz="2400" dirty="0"/>
              <a:t> Successful UNDP tweets mostly referenced specific days, women’s rights, or relevant gender news events.</a:t>
            </a:r>
          </a:p>
        </p:txBody>
      </p:sp>
      <p:pic>
        <p:nvPicPr>
          <p:cNvPr id="5" name="Graphic 4" descr="Male profile">
            <a:extLst>
              <a:ext uri="{FF2B5EF4-FFF2-40B4-BE49-F238E27FC236}">
                <a16:creationId xmlns:a16="http://schemas.microsoft.com/office/drawing/2014/main" id="{22884436-BA54-4EAB-B159-40F82E4A0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1664" y="-52536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520" y="-41312"/>
            <a:ext cx="8496944" cy="891952"/>
          </a:xfrm>
        </p:spPr>
        <p:txBody>
          <a:bodyPr/>
          <a:lstStyle/>
          <a:p>
            <a:r>
              <a:rPr lang="en-US" altLang="en-US" sz="3200" dirty="0"/>
              <a:t>    Ex. 3: Content analysis of vaccine tweets</a:t>
            </a:r>
            <a:endParaRPr lang="en-GB" altLang="en-US" sz="3200" dirty="0"/>
          </a:p>
        </p:txBody>
      </p:sp>
      <p:sp>
        <p:nvSpPr>
          <p:cNvPr id="40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67296" y="980728"/>
            <a:ext cx="8065392" cy="467995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altLang="en-US" sz="2800" i="1" dirty="0"/>
              <a:t>Objective:  </a:t>
            </a:r>
            <a:r>
              <a:rPr lang="en-GB" altLang="en-US" sz="2800" dirty="0"/>
              <a:t>Find if tweets might contribute to vaccine hesitancy.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Data collection</a:t>
            </a:r>
            <a:r>
              <a:rPr lang="en-GB" altLang="en-US" sz="2800" dirty="0"/>
              <a:t>: 9 months of tweets mentioning COVID-19 and vaccines with Mozdeh.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Method: </a:t>
            </a:r>
            <a:r>
              <a:rPr lang="en-GB" altLang="en-US" sz="2800" dirty="0"/>
              <a:t>Content analysis of tweets about vaccine hesitancy or refusal.</a:t>
            </a:r>
          </a:p>
          <a:p>
            <a:pPr marL="0" indent="0">
              <a:buNone/>
              <a:defRPr/>
            </a:pPr>
            <a:r>
              <a:rPr lang="en-GB" altLang="en-US" sz="2800" i="1" dirty="0"/>
              <a:t>Findings (sample):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 quarter of </a:t>
            </a:r>
            <a:r>
              <a:rPr lang="en-GB" altLang="en-US" sz="2800" dirty="0"/>
              <a:t>vaccine hesitancy </a:t>
            </a:r>
            <a:r>
              <a:rPr lang="en-US" sz="2800" dirty="0"/>
              <a:t>tweets referenced conspiracy theories.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/>
              <a:t>Vaccine hesitancy t</a:t>
            </a:r>
            <a:r>
              <a:rPr lang="en-US" sz="2800" dirty="0" err="1"/>
              <a:t>weets</a:t>
            </a:r>
            <a:r>
              <a:rPr lang="en-US" sz="2800" dirty="0"/>
              <a:t> mostly took a libertarian, right wing perspective.</a:t>
            </a:r>
          </a:p>
        </p:txBody>
      </p:sp>
      <p:pic>
        <p:nvPicPr>
          <p:cNvPr id="4" name="Graphic 3" descr="Male profile">
            <a:extLst>
              <a:ext uri="{FF2B5EF4-FFF2-40B4-BE49-F238E27FC236}">
                <a16:creationId xmlns:a16="http://schemas.microsoft.com/office/drawing/2014/main" id="{0131D687-2946-4016-B1F9-883060D80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1664" y="-525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5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2971</TotalTime>
  <Words>1242</Words>
  <Application>Microsoft Office PowerPoint</Application>
  <PresentationFormat>On-screen Show (4:3)</PresentationFormat>
  <Paragraphs>128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Tahoma</vt:lpstr>
      <vt:lpstr>Times New Roman</vt:lpstr>
      <vt:lpstr>Wingdings</vt:lpstr>
      <vt:lpstr>Blueprint</vt:lpstr>
      <vt:lpstr>Social Media Data Analysis </vt:lpstr>
      <vt:lpstr>Racism During Covid-19</vt:lpstr>
      <vt:lpstr>Thematic analysis themes</vt:lpstr>
      <vt:lpstr>PowerPoint Presentation</vt:lpstr>
      <vt:lpstr>Themes within the racism tweets</vt:lpstr>
      <vt:lpstr>Medium-sized Twitter projects</vt:lpstr>
      <vt:lpstr>Ex. 1: Thematic analysis of eczema tweets</vt:lpstr>
      <vt:lpstr>Ex 2: Most retweeted UNDP tweets</vt:lpstr>
      <vt:lpstr>    Ex. 3: Content analysis of vaccine tweets</vt:lpstr>
      <vt:lpstr>PowerPoint Presentation</vt:lpstr>
      <vt:lpstr>Ethical issues</vt:lpstr>
      <vt:lpstr>Summary of Twitter Projects</vt:lpstr>
      <vt:lpstr>Overview</vt:lpstr>
      <vt:lpstr>References</vt:lpstr>
      <vt:lpstr>    Bonus Ex. 4: Words associated with ADHD tweets</vt:lpstr>
      <vt:lpstr>Racism During Covid-19: Methods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/>
  <cp:lastModifiedBy>Mike Thelwall</cp:lastModifiedBy>
  <cp:revision>468</cp:revision>
  <dcterms:created xsi:type="dcterms:W3CDTF">1601-01-01T00:00:00Z</dcterms:created>
  <dcterms:modified xsi:type="dcterms:W3CDTF">2021-05-25T08:47:45Z</dcterms:modified>
</cp:coreProperties>
</file>