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400" r:id="rId2"/>
    <p:sldId id="467" r:id="rId3"/>
    <p:sldId id="464" r:id="rId4"/>
    <p:sldId id="461" r:id="rId5"/>
    <p:sldId id="466" r:id="rId6"/>
  </p:sldIdLst>
  <p:sldSz cx="12192000" cy="6858000"/>
  <p:notesSz cx="6832600" cy="99679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582" y="5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F8F1DEB-B698-434A-AD72-7486BCE6CA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747713"/>
            <a:ext cx="6645275" cy="3738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35513"/>
            <a:ext cx="5467350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270FB4-8D06-49B3-838D-464956CC587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1E14-A419-4735-9F18-9226E6B6B2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574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3800" y="304800"/>
            <a:ext cx="26670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304800"/>
            <a:ext cx="7797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20F1-C33D-4D61-B6AD-A3882EDFD1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69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17600" y="1905000"/>
            <a:ext cx="103632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31CB1-BCD1-4AE3-8EA5-41145E34AE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782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54B-935B-4082-B776-E96F667484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13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9050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19050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8CC3A-E800-4CB1-8AD2-C196514E57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018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50FEB-E04C-4E9E-A7BB-C608E660AE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044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2F0DB-5C87-4FD8-8C9D-6C1642CE97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797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9128E-53C0-4FB1-A661-93A80D2C27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108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DDB9-A9EC-48EB-8B62-3A60A47838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39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8260A-04A3-4045-8612-D038E44744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465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A9FB9-FB15-4B13-B08F-C8F0FA42F1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299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 sz="2400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3048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7600" y="19050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18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534EDD3-C23E-425C-BF2B-959E8E92C5C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.thelwall@wlv.ac.u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zdeh.wlv.ac.uk/cours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ozdeh.wlv.ac.uk/AcademicResearchTwitter.html" TargetMode="External"/><Relationship Id="rId2" Type="http://schemas.openxmlformats.org/officeDocument/2006/relationships/hyperlink" Target="https://developer.twitter.com/en/solutions/academic-research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352" y="260648"/>
            <a:ext cx="8954144" cy="1008112"/>
          </a:xfrm>
        </p:spPr>
        <p:txBody>
          <a:bodyPr/>
          <a:lstStyle/>
          <a:p>
            <a:pPr algn="ctr" eaLnBrk="1" hangingPunct="1"/>
            <a:r>
              <a:rPr lang="en-US" altLang="en-US" sz="4800" cap="none" dirty="0"/>
              <a:t>Social Media Data Analysis</a:t>
            </a:r>
            <a:br>
              <a:rPr lang="en-US" altLang="en-US" sz="4800" cap="none" dirty="0"/>
            </a:br>
            <a:endParaRPr lang="en-GB" altLang="en-US" sz="4800" cap="non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7A04BA-4684-48A9-A798-1F74327B9EA5}"/>
              </a:ext>
            </a:extLst>
          </p:cNvPr>
          <p:cNvSpPr txBox="1"/>
          <p:nvPr/>
        </p:nvSpPr>
        <p:spPr>
          <a:xfrm>
            <a:off x="2519028" y="2031221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altLang="en-US" sz="2800" dirty="0">
              <a:solidFill>
                <a:srgbClr val="002060"/>
              </a:solidFill>
            </a:endParaRPr>
          </a:p>
          <a:p>
            <a:pPr algn="ctr"/>
            <a:endParaRPr lang="en-GB" sz="1200" dirty="0">
              <a:solidFill>
                <a:srgbClr val="002060"/>
              </a:solidFill>
            </a:endParaRPr>
          </a:p>
          <a:p>
            <a:pPr algn="ctr"/>
            <a:r>
              <a:rPr lang="en-GB" sz="4400" b="1" dirty="0">
                <a:solidFill>
                  <a:srgbClr val="002060"/>
                </a:solidFill>
              </a:rPr>
              <a:t>Recap and Next Steps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9A0C97A-B9C6-4124-B6C6-12B409753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512" y="5229200"/>
            <a:ext cx="82883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/>
              <a:t>Mike Thelwall, </a:t>
            </a:r>
            <a:r>
              <a:rPr lang="en-GB" altLang="en-US" sz="2400" dirty="0">
                <a:hlinkClick r:id="rId3"/>
              </a:rPr>
              <a:t>m.thelwall@wlv.ac.uk</a:t>
            </a:r>
            <a:endParaRPr lang="en-GB" altLang="en-US" sz="2400" dirty="0"/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/>
              <a:t>http://www.scit.wlv.ac.uk/~cm1993/mycv.html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FABB92-7153-48D8-804F-0E6B1DD1363B}"/>
              </a:ext>
            </a:extLst>
          </p:cNvPr>
          <p:cNvSpPr/>
          <p:nvPr/>
        </p:nvSpPr>
        <p:spPr>
          <a:xfrm>
            <a:off x="1775520" y="6237312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Course page with talks: </a:t>
            </a:r>
            <a:r>
              <a:rPr lang="en-GB" dirty="0">
                <a:hlinkClick r:id="rId4"/>
              </a:rPr>
              <a:t>http://mozdeh.wlv.ac.uk/course.html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6A02C-E094-4A29-892B-2819FE8F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9F7F6-8D3E-4CAB-BBD6-350ED9D0D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67EEDD-CDB5-4E83-B61F-C826AB959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00"/>
            <a:ext cx="12192000" cy="671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310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F5F1-BA7D-4292-8D3B-3814778CF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32656"/>
            <a:ext cx="7772400" cy="675928"/>
          </a:xfrm>
        </p:spPr>
        <p:txBody>
          <a:bodyPr/>
          <a:lstStyle/>
          <a:p>
            <a:r>
              <a:rPr lang="en-US" dirty="0"/>
              <a:t>Also…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10ABA-23DF-4E27-9F9B-B7B413C6A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916832"/>
            <a:ext cx="10441160" cy="46085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Why? </a:t>
            </a:r>
            <a:r>
              <a:rPr lang="en-US" dirty="0"/>
              <a:t>To get insights into how your topic is discussed on social media.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Where? </a:t>
            </a:r>
            <a:r>
              <a:rPr lang="en-US" dirty="0"/>
              <a:t>International: some scope for narrowing down with suitable queries and filters (Twitter).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When</a:t>
            </a:r>
            <a:r>
              <a:rPr lang="en-US" dirty="0"/>
              <a:t>? Recent tweets, any age YouTube comments; Need Twitter Academic API for old tweets.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Ethics</a:t>
            </a:r>
            <a:r>
              <a:rPr lang="en-US" dirty="0"/>
              <a:t>: </a:t>
            </a:r>
            <a:r>
              <a:rPr lang="en-US" dirty="0" err="1"/>
              <a:t>Anonymise</a:t>
            </a:r>
            <a:r>
              <a:rPr lang="en-US" dirty="0"/>
              <a:t> users and posts.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3EAA9C-F88E-405C-A242-A03F1652033B}"/>
              </a:ext>
            </a:extLst>
          </p:cNvPr>
          <p:cNvSpPr/>
          <p:nvPr/>
        </p:nvSpPr>
        <p:spPr>
          <a:xfrm>
            <a:off x="5447928" y="116633"/>
            <a:ext cx="5670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http://mozdeh.wlv.ac.uk/course.html</a:t>
            </a:r>
          </a:p>
        </p:txBody>
      </p:sp>
    </p:spTree>
    <p:extLst>
      <p:ext uri="{BB962C8B-B14F-4D97-AF65-F5344CB8AC3E}">
        <p14:creationId xmlns:p14="http://schemas.microsoft.com/office/powerpoint/2010/main" val="150468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5A1AB-34BE-46A2-A04B-4F1550F00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analysis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34098-D7B7-4098-A8EE-61C6F955C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Small-scale</a:t>
            </a:r>
            <a:r>
              <a:rPr lang="en-GB" altLang="en-US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</a:rPr>
              <a:t>Quick data mining or browsing insights.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Medium-scale</a:t>
            </a:r>
            <a:r>
              <a:rPr lang="en-GB" altLang="en-US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Content analysis, thematic analysis, discussion of most retweeted.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Large-scale</a:t>
            </a:r>
            <a:r>
              <a:rPr lang="en-GB" altLang="en-US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</a:rPr>
              <a:t>As above plus graphs, data mining, word association thematic analysis.</a:t>
            </a:r>
          </a:p>
        </p:txBody>
      </p:sp>
      <p:pic>
        <p:nvPicPr>
          <p:cNvPr id="4" name="Graphic 3" descr="Bar graph with upward trend">
            <a:extLst>
              <a:ext uri="{FF2B5EF4-FFF2-40B4-BE49-F238E27FC236}">
                <a16:creationId xmlns:a16="http://schemas.microsoft.com/office/drawing/2014/main" id="{EFF0E185-93FA-435D-A492-7175375C8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4679360"/>
            <a:ext cx="914400" cy="914400"/>
          </a:xfrm>
          <a:prstGeom prst="rect">
            <a:avLst/>
          </a:prstGeom>
        </p:spPr>
      </p:pic>
      <p:pic>
        <p:nvPicPr>
          <p:cNvPr id="5" name="Graphic 4" descr="Head with gears">
            <a:extLst>
              <a:ext uri="{FF2B5EF4-FFF2-40B4-BE49-F238E27FC236}">
                <a16:creationId xmlns:a16="http://schemas.microsoft.com/office/drawing/2014/main" id="{4EE6D931-8665-41BC-9237-F06D49641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4000" y="1988840"/>
            <a:ext cx="914400" cy="914400"/>
          </a:xfrm>
          <a:prstGeom prst="rect">
            <a:avLst/>
          </a:prstGeom>
        </p:spPr>
      </p:pic>
      <p:pic>
        <p:nvPicPr>
          <p:cNvPr id="6" name="Graphic 5" descr="Male profile">
            <a:extLst>
              <a:ext uri="{FF2B5EF4-FFF2-40B4-BE49-F238E27FC236}">
                <a16:creationId xmlns:a16="http://schemas.microsoft.com/office/drawing/2014/main" id="{BACEC8E7-A6D0-408F-8CD6-0854207636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5360" y="328498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5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D31DD-158C-4EB0-9EDC-5F8BDE8F2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332656"/>
            <a:ext cx="10363200" cy="720080"/>
          </a:xfrm>
        </p:spPr>
        <p:txBody>
          <a:bodyPr/>
          <a:lstStyle/>
          <a:p>
            <a:r>
              <a:rPr lang="en-US" dirty="0"/>
              <a:t>Next steps and final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7CED3-E568-4701-B74D-7AF416DE9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24744"/>
            <a:ext cx="10713392" cy="5400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Join the Twitter Academic API for older tweets. </a:t>
            </a:r>
            <a:r>
              <a:rPr lang="en-US" sz="2800" dirty="0">
                <a:hlinkClick r:id="rId2"/>
              </a:rPr>
              <a:t>https://developer.twitter.com/en/solutions/academic-research</a:t>
            </a:r>
            <a:r>
              <a:rPr lang="en-US" sz="2800" dirty="0"/>
              <a:t> </a:t>
            </a:r>
            <a:endParaRPr lang="en-US" dirty="0"/>
          </a:p>
          <a:p>
            <a:pPr lvl="1"/>
            <a:r>
              <a:rPr lang="en-US" dirty="0"/>
              <a:t>Download Academic Twitter Mozdeh to use it. </a:t>
            </a:r>
            <a:r>
              <a:rPr lang="en-US" dirty="0">
                <a:hlinkClick r:id="rId3"/>
              </a:rPr>
              <a:t>https://Mozdeh.wlv.ac.uk/AcademicResearchTwitter.html</a:t>
            </a:r>
            <a:r>
              <a:rPr lang="en-US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Experiment with different keywords to gather and analyse social media texts. Expect to explore first to find out what is interesting to investigate.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There is a follow-up word association thematic analysis course if you find lots of social media texts.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Good luck! And please email me m.thelwall@wlv.ac.uk with questions or if you get useful results.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77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3001</TotalTime>
  <Words>284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Tahoma</vt:lpstr>
      <vt:lpstr>Times New Roman</vt:lpstr>
      <vt:lpstr>Wingdings</vt:lpstr>
      <vt:lpstr>Blueprint</vt:lpstr>
      <vt:lpstr>Social Media Data Analysis </vt:lpstr>
      <vt:lpstr>PowerPoint Presentation</vt:lpstr>
      <vt:lpstr>Also…</vt:lpstr>
      <vt:lpstr>Types of analysis</vt:lpstr>
      <vt:lpstr>Next steps and final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/>
  <cp:lastModifiedBy>Mike Thelwall</cp:lastModifiedBy>
  <cp:revision>476</cp:revision>
  <dcterms:created xsi:type="dcterms:W3CDTF">1601-01-01T00:00:00Z</dcterms:created>
  <dcterms:modified xsi:type="dcterms:W3CDTF">2021-05-25T13:08:19Z</dcterms:modified>
</cp:coreProperties>
</file>