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46"/>
  </p:notesMasterIdLst>
  <p:handoutMasterIdLst>
    <p:handoutMasterId r:id="rId47"/>
  </p:handoutMasterIdLst>
  <p:sldIdLst>
    <p:sldId id="304" r:id="rId2"/>
    <p:sldId id="464" r:id="rId3"/>
    <p:sldId id="387" r:id="rId4"/>
    <p:sldId id="446" r:id="rId5"/>
    <p:sldId id="458" r:id="rId6"/>
    <p:sldId id="388" r:id="rId7"/>
    <p:sldId id="445" r:id="rId8"/>
    <p:sldId id="449" r:id="rId9"/>
    <p:sldId id="450" r:id="rId10"/>
    <p:sldId id="447" r:id="rId11"/>
    <p:sldId id="415" r:id="rId12"/>
    <p:sldId id="416" r:id="rId13"/>
    <p:sldId id="418" r:id="rId14"/>
    <p:sldId id="419" r:id="rId15"/>
    <p:sldId id="421" r:id="rId16"/>
    <p:sldId id="422" r:id="rId17"/>
    <p:sldId id="456" r:id="rId18"/>
    <p:sldId id="451" r:id="rId19"/>
    <p:sldId id="452" r:id="rId20"/>
    <p:sldId id="453" r:id="rId21"/>
    <p:sldId id="457" r:id="rId22"/>
    <p:sldId id="454" r:id="rId23"/>
    <p:sldId id="438" r:id="rId24"/>
    <p:sldId id="433" r:id="rId25"/>
    <p:sldId id="434" r:id="rId26"/>
    <p:sldId id="435" r:id="rId27"/>
    <p:sldId id="437" r:id="rId28"/>
    <p:sldId id="436" r:id="rId29"/>
    <p:sldId id="440" r:id="rId30"/>
    <p:sldId id="444" r:id="rId31"/>
    <p:sldId id="423" r:id="rId32"/>
    <p:sldId id="395" r:id="rId33"/>
    <p:sldId id="396" r:id="rId34"/>
    <p:sldId id="397" r:id="rId35"/>
    <p:sldId id="398" r:id="rId36"/>
    <p:sldId id="407" r:id="rId37"/>
    <p:sldId id="455" r:id="rId38"/>
    <p:sldId id="441" r:id="rId39"/>
    <p:sldId id="417" r:id="rId40"/>
    <p:sldId id="443" r:id="rId41"/>
    <p:sldId id="425" r:id="rId42"/>
    <p:sldId id="426" r:id="rId43"/>
    <p:sldId id="427" r:id="rId44"/>
    <p:sldId id="409" r:id="rId45"/>
  </p:sldIdLst>
  <p:sldSz cx="9144000" cy="6858000" type="screen4x3"/>
  <p:notesSz cx="6832600" cy="9967913"/>
  <p:defaultTextStyle>
    <a:defPPr>
      <a:defRPr lang="en-US"/>
    </a:defPPr>
    <a:lvl1pPr algn="ctr" rtl="0" fontAlgn="base">
      <a:spcBef>
        <a:spcPct val="0"/>
      </a:spcBef>
      <a:spcAft>
        <a:spcPct val="0"/>
      </a:spcAft>
      <a:defRPr sz="2400" kern="1200">
        <a:solidFill>
          <a:schemeClr val="tx1"/>
        </a:solidFill>
        <a:latin typeface="Tahoma" pitchFamily="34" charset="0"/>
        <a:ea typeface="+mn-ea"/>
        <a:cs typeface="+mn-cs"/>
      </a:defRPr>
    </a:lvl1pPr>
    <a:lvl2pPr marL="457200" algn="ctr" rtl="0" fontAlgn="base">
      <a:spcBef>
        <a:spcPct val="0"/>
      </a:spcBef>
      <a:spcAft>
        <a:spcPct val="0"/>
      </a:spcAft>
      <a:defRPr sz="2400" kern="1200">
        <a:solidFill>
          <a:schemeClr val="tx1"/>
        </a:solidFill>
        <a:latin typeface="Tahoma" pitchFamily="34" charset="0"/>
        <a:ea typeface="+mn-ea"/>
        <a:cs typeface="+mn-cs"/>
      </a:defRPr>
    </a:lvl2pPr>
    <a:lvl3pPr marL="914400" algn="ctr" rtl="0" fontAlgn="base">
      <a:spcBef>
        <a:spcPct val="0"/>
      </a:spcBef>
      <a:spcAft>
        <a:spcPct val="0"/>
      </a:spcAft>
      <a:defRPr sz="2400" kern="1200">
        <a:solidFill>
          <a:schemeClr val="tx1"/>
        </a:solidFill>
        <a:latin typeface="Tahoma" pitchFamily="34" charset="0"/>
        <a:ea typeface="+mn-ea"/>
        <a:cs typeface="+mn-cs"/>
      </a:defRPr>
    </a:lvl3pPr>
    <a:lvl4pPr marL="1371600" algn="ctr" rtl="0" fontAlgn="base">
      <a:spcBef>
        <a:spcPct val="0"/>
      </a:spcBef>
      <a:spcAft>
        <a:spcPct val="0"/>
      </a:spcAft>
      <a:defRPr sz="2400" kern="1200">
        <a:solidFill>
          <a:schemeClr val="tx1"/>
        </a:solidFill>
        <a:latin typeface="Tahoma" pitchFamily="34" charset="0"/>
        <a:ea typeface="+mn-ea"/>
        <a:cs typeface="+mn-cs"/>
      </a:defRPr>
    </a:lvl4pPr>
    <a:lvl5pPr marL="1828800" algn="ctr" rtl="0" fontAlgn="base">
      <a:spcBef>
        <a:spcPct val="0"/>
      </a:spcBef>
      <a:spcAft>
        <a:spcPct val="0"/>
      </a:spcAft>
      <a:defRPr sz="2400" kern="1200">
        <a:solidFill>
          <a:schemeClr val="tx1"/>
        </a:solidFill>
        <a:latin typeface="Tahoma" pitchFamily="34" charset="0"/>
        <a:ea typeface="+mn-ea"/>
        <a:cs typeface="+mn-cs"/>
      </a:defRPr>
    </a:lvl5pPr>
    <a:lvl6pPr marL="2286000" algn="l" defTabSz="914400" rtl="0" eaLnBrk="1" latinLnBrk="0" hangingPunct="1">
      <a:defRPr sz="2400" kern="1200">
        <a:solidFill>
          <a:schemeClr val="tx1"/>
        </a:solidFill>
        <a:latin typeface="Tahoma" pitchFamily="34" charset="0"/>
        <a:ea typeface="+mn-ea"/>
        <a:cs typeface="+mn-cs"/>
      </a:defRPr>
    </a:lvl6pPr>
    <a:lvl7pPr marL="2743200" algn="l" defTabSz="914400" rtl="0" eaLnBrk="1" latinLnBrk="0" hangingPunct="1">
      <a:defRPr sz="2400" kern="1200">
        <a:solidFill>
          <a:schemeClr val="tx1"/>
        </a:solidFill>
        <a:latin typeface="Tahoma" pitchFamily="34" charset="0"/>
        <a:ea typeface="+mn-ea"/>
        <a:cs typeface="+mn-cs"/>
      </a:defRPr>
    </a:lvl7pPr>
    <a:lvl8pPr marL="3200400" algn="l" defTabSz="914400" rtl="0" eaLnBrk="1" latinLnBrk="0" hangingPunct="1">
      <a:defRPr sz="2400" kern="1200">
        <a:solidFill>
          <a:schemeClr val="tx1"/>
        </a:solidFill>
        <a:latin typeface="Tahoma" pitchFamily="34" charset="0"/>
        <a:ea typeface="+mn-ea"/>
        <a:cs typeface="+mn-cs"/>
      </a:defRPr>
    </a:lvl8pPr>
    <a:lvl9pPr marL="3657600" algn="l" defTabSz="914400" rtl="0" eaLnBrk="1" latinLnBrk="0" hangingPunct="1">
      <a:defRPr sz="2400"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2" autoAdjust="0"/>
    <p:restoredTop sz="94624" autoAdjust="0"/>
  </p:normalViewPr>
  <p:slideViewPr>
    <p:cSldViewPr>
      <p:cViewPr varScale="1">
        <p:scale>
          <a:sx n="110" d="100"/>
          <a:sy n="110" d="100"/>
        </p:scale>
        <p:origin x="1638" y="51"/>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90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2960688"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0" hangingPunct="0">
              <a:defRPr sz="1200">
                <a:latin typeface="Times New Roman" pitchFamily="18" charset="0"/>
              </a:defRPr>
            </a:lvl1pPr>
          </a:lstStyle>
          <a:p>
            <a:pPr>
              <a:defRPr/>
            </a:pPr>
            <a:endParaRPr lang="en-GB"/>
          </a:p>
        </p:txBody>
      </p:sp>
      <p:sp>
        <p:nvSpPr>
          <p:cNvPr id="33795" name="Rectangle 3"/>
          <p:cNvSpPr>
            <a:spLocks noGrp="1" noChangeArrowheads="1"/>
          </p:cNvSpPr>
          <p:nvPr>
            <p:ph type="dt" sz="quarter" idx="1"/>
          </p:nvPr>
        </p:nvSpPr>
        <p:spPr bwMode="auto">
          <a:xfrm>
            <a:off x="3870325" y="0"/>
            <a:ext cx="2960688"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atin typeface="Times New Roman" pitchFamily="18" charset="0"/>
              </a:defRPr>
            </a:lvl1pPr>
          </a:lstStyle>
          <a:p>
            <a:pPr>
              <a:defRPr/>
            </a:pPr>
            <a:endParaRPr lang="en-GB"/>
          </a:p>
        </p:txBody>
      </p:sp>
      <p:sp>
        <p:nvSpPr>
          <p:cNvPr id="33796" name="Rectangle 4"/>
          <p:cNvSpPr>
            <a:spLocks noGrp="1" noChangeArrowheads="1"/>
          </p:cNvSpPr>
          <p:nvPr>
            <p:ph type="ftr" sz="quarter" idx="2"/>
          </p:nvPr>
        </p:nvSpPr>
        <p:spPr bwMode="auto">
          <a:xfrm>
            <a:off x="0" y="9467850"/>
            <a:ext cx="2960688"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0" hangingPunct="0">
              <a:defRPr sz="1200">
                <a:latin typeface="Times New Roman" pitchFamily="18" charset="0"/>
              </a:defRPr>
            </a:lvl1pPr>
          </a:lstStyle>
          <a:p>
            <a:pPr>
              <a:defRPr/>
            </a:pPr>
            <a:endParaRPr lang="en-GB"/>
          </a:p>
        </p:txBody>
      </p:sp>
      <p:sp>
        <p:nvSpPr>
          <p:cNvPr id="33797" name="Rectangle 5"/>
          <p:cNvSpPr>
            <a:spLocks noGrp="1" noChangeArrowheads="1"/>
          </p:cNvSpPr>
          <p:nvPr>
            <p:ph type="sldNum" sz="quarter" idx="3"/>
          </p:nvPr>
        </p:nvSpPr>
        <p:spPr bwMode="auto">
          <a:xfrm>
            <a:off x="3870325" y="9467850"/>
            <a:ext cx="2960688"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atin typeface="Times New Roman" pitchFamily="18" charset="0"/>
              </a:defRPr>
            </a:lvl1pPr>
          </a:lstStyle>
          <a:p>
            <a:pPr>
              <a:defRPr/>
            </a:pPr>
            <a:fld id="{76675622-D456-416D-B23E-E03D3846B43E}" type="slidenum">
              <a:rPr lang="en-GB"/>
              <a:pPr>
                <a:defRPr/>
              </a:pPr>
              <a:t>‹#›</a:t>
            </a:fld>
            <a:endParaRPr lang="en-GB"/>
          </a:p>
        </p:txBody>
      </p:sp>
    </p:spTree>
    <p:extLst>
      <p:ext uri="{BB962C8B-B14F-4D97-AF65-F5344CB8AC3E}">
        <p14:creationId xmlns:p14="http://schemas.microsoft.com/office/powerpoint/2010/main" val="15429653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2960688"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0" hangingPunct="0">
              <a:defRPr sz="1200">
                <a:latin typeface="Times New Roman" pitchFamily="18" charset="0"/>
              </a:defRPr>
            </a:lvl1pPr>
          </a:lstStyle>
          <a:p>
            <a:pPr>
              <a:defRPr/>
            </a:pPr>
            <a:endParaRPr lang="en-GB"/>
          </a:p>
        </p:txBody>
      </p:sp>
      <p:sp>
        <p:nvSpPr>
          <p:cNvPr id="48131" name="Rectangle 3"/>
          <p:cNvSpPr>
            <a:spLocks noGrp="1" noChangeArrowheads="1"/>
          </p:cNvSpPr>
          <p:nvPr>
            <p:ph type="dt" idx="1"/>
          </p:nvPr>
        </p:nvSpPr>
        <p:spPr bwMode="auto">
          <a:xfrm>
            <a:off x="3870325" y="0"/>
            <a:ext cx="2960688"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atin typeface="Times New Roman" pitchFamily="18" charset="0"/>
              </a:defRPr>
            </a:lvl1pPr>
          </a:lstStyle>
          <a:p>
            <a:pPr>
              <a:defRPr/>
            </a:pPr>
            <a:endParaRPr lang="en-GB"/>
          </a:p>
        </p:txBody>
      </p:sp>
      <p:sp>
        <p:nvSpPr>
          <p:cNvPr id="30724" name="Rectangle 4"/>
          <p:cNvSpPr>
            <a:spLocks noGrp="1" noRot="1" noChangeAspect="1" noChangeArrowheads="1" noTextEdit="1"/>
          </p:cNvSpPr>
          <p:nvPr>
            <p:ph type="sldImg" idx="2"/>
          </p:nvPr>
        </p:nvSpPr>
        <p:spPr bwMode="auto">
          <a:xfrm>
            <a:off x="923925" y="747713"/>
            <a:ext cx="4984750" cy="3738562"/>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8133" name="Rectangle 5"/>
          <p:cNvSpPr>
            <a:spLocks noGrp="1" noChangeArrowheads="1"/>
          </p:cNvSpPr>
          <p:nvPr>
            <p:ph type="body" sz="quarter" idx="3"/>
          </p:nvPr>
        </p:nvSpPr>
        <p:spPr bwMode="auto">
          <a:xfrm>
            <a:off x="682625" y="4735513"/>
            <a:ext cx="5467350" cy="4484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8134" name="Rectangle 6"/>
          <p:cNvSpPr>
            <a:spLocks noGrp="1" noChangeArrowheads="1"/>
          </p:cNvSpPr>
          <p:nvPr>
            <p:ph type="ftr" sz="quarter" idx="4"/>
          </p:nvPr>
        </p:nvSpPr>
        <p:spPr bwMode="auto">
          <a:xfrm>
            <a:off x="0" y="9467850"/>
            <a:ext cx="2960688"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0" hangingPunct="0">
              <a:defRPr sz="1200">
                <a:latin typeface="Times New Roman" pitchFamily="18" charset="0"/>
              </a:defRPr>
            </a:lvl1pPr>
          </a:lstStyle>
          <a:p>
            <a:pPr>
              <a:defRPr/>
            </a:pPr>
            <a:endParaRPr lang="en-GB"/>
          </a:p>
        </p:txBody>
      </p:sp>
      <p:sp>
        <p:nvSpPr>
          <p:cNvPr id="48135" name="Rectangle 7"/>
          <p:cNvSpPr>
            <a:spLocks noGrp="1" noChangeArrowheads="1"/>
          </p:cNvSpPr>
          <p:nvPr>
            <p:ph type="sldNum" sz="quarter" idx="5"/>
          </p:nvPr>
        </p:nvSpPr>
        <p:spPr bwMode="auto">
          <a:xfrm>
            <a:off x="3870325" y="9467850"/>
            <a:ext cx="2960688"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atin typeface="Times New Roman" pitchFamily="18" charset="0"/>
              </a:defRPr>
            </a:lvl1pPr>
          </a:lstStyle>
          <a:p>
            <a:pPr>
              <a:defRPr/>
            </a:pPr>
            <a:fld id="{E13F45C8-6344-48BA-B82D-E3C6280AA597}" type="slidenum">
              <a:rPr lang="en-GB"/>
              <a:pPr>
                <a:defRPr/>
              </a:pPr>
              <a:t>‹#›</a:t>
            </a:fld>
            <a:endParaRPr lang="en-GB"/>
          </a:p>
        </p:txBody>
      </p:sp>
    </p:spTree>
    <p:extLst>
      <p:ext uri="{BB962C8B-B14F-4D97-AF65-F5344CB8AC3E}">
        <p14:creationId xmlns:p14="http://schemas.microsoft.com/office/powerpoint/2010/main" val="36683596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E13F45C8-6344-48BA-B82D-E3C6280AA597}" type="slidenum">
              <a:rPr lang="en-GB" smtClean="0"/>
              <a:pPr>
                <a:defRPr/>
              </a:pPr>
              <a:t>44</a:t>
            </a:fld>
            <a:endParaRPr lang="en-GB"/>
          </a:p>
        </p:txBody>
      </p:sp>
    </p:spTree>
    <p:extLst>
      <p:ext uri="{BB962C8B-B14F-4D97-AF65-F5344CB8AC3E}">
        <p14:creationId xmlns:p14="http://schemas.microsoft.com/office/powerpoint/2010/main" val="39058349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grpSp>
          <p:nvGrpSpPr>
            <p:cNvPr id="5" name="Group 3"/>
            <p:cNvGrpSpPr>
              <a:grpSpLocks/>
            </p:cNvGrpSpPr>
            <p:nvPr/>
          </p:nvGrpSpPr>
          <p:grpSpPr bwMode="auto">
            <a:xfrm>
              <a:off x="0" y="0"/>
              <a:ext cx="5760" cy="4320"/>
              <a:chOff x="0" y="0"/>
              <a:chExt cx="5760" cy="4320"/>
            </a:xfrm>
          </p:grpSpPr>
          <p:sp>
            <p:nvSpPr>
              <p:cNvPr id="15" name="Rectangle 4"/>
              <p:cNvSpPr>
                <a:spLocks noChangeArrowheads="1"/>
              </p:cNvSpPr>
              <p:nvPr/>
            </p:nvSpPr>
            <p:spPr bwMode="ltGray">
              <a:xfrm>
                <a:off x="2112" y="0"/>
                <a:ext cx="3648" cy="96"/>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algn="ctr" eaLnBrk="0" fontAlgn="base" hangingPunct="0">
                  <a:spcBef>
                    <a:spcPct val="0"/>
                  </a:spcBef>
                  <a:spcAft>
                    <a:spcPct val="0"/>
                  </a:spcAft>
                  <a:defRPr sz="2400">
                    <a:solidFill>
                      <a:schemeClr val="tx1"/>
                    </a:solidFill>
                    <a:latin typeface="Tahoma" pitchFamily="34" charset="0"/>
                  </a:defRPr>
                </a:lvl6pPr>
                <a:lvl7pPr marL="2971800" indent="-228600" algn="ctr" eaLnBrk="0" fontAlgn="base" hangingPunct="0">
                  <a:spcBef>
                    <a:spcPct val="0"/>
                  </a:spcBef>
                  <a:spcAft>
                    <a:spcPct val="0"/>
                  </a:spcAft>
                  <a:defRPr sz="2400">
                    <a:solidFill>
                      <a:schemeClr val="tx1"/>
                    </a:solidFill>
                    <a:latin typeface="Tahoma" pitchFamily="34" charset="0"/>
                  </a:defRPr>
                </a:lvl7pPr>
                <a:lvl8pPr marL="3429000" indent="-228600" algn="ctr" eaLnBrk="0" fontAlgn="base" hangingPunct="0">
                  <a:spcBef>
                    <a:spcPct val="0"/>
                  </a:spcBef>
                  <a:spcAft>
                    <a:spcPct val="0"/>
                  </a:spcAft>
                  <a:defRPr sz="2400">
                    <a:solidFill>
                      <a:schemeClr val="tx1"/>
                    </a:solidFill>
                    <a:latin typeface="Tahoma" pitchFamily="34" charset="0"/>
                  </a:defRPr>
                </a:lvl8pPr>
                <a:lvl9pPr marL="3886200" indent="-228600" algn="ctr" eaLnBrk="0" fontAlgn="base" hangingPunct="0">
                  <a:spcBef>
                    <a:spcPct val="0"/>
                  </a:spcBef>
                  <a:spcAft>
                    <a:spcPct val="0"/>
                  </a:spcAft>
                  <a:defRPr sz="2400">
                    <a:solidFill>
                      <a:schemeClr val="tx1"/>
                    </a:solidFill>
                    <a:latin typeface="Tahoma" pitchFamily="34" charset="0"/>
                  </a:defRPr>
                </a:lvl9pPr>
              </a:lstStyle>
              <a:p>
                <a:pPr algn="l" eaLnBrk="1" hangingPunct="1">
                  <a:defRPr/>
                </a:pPr>
                <a:endParaRPr lang="en-GB" altLang="en-US"/>
              </a:p>
            </p:txBody>
          </p:sp>
          <p:grpSp>
            <p:nvGrpSpPr>
              <p:cNvPr id="16" name="Group 5"/>
              <p:cNvGrpSpPr>
                <a:grpSpLocks/>
              </p:cNvGrpSpPr>
              <p:nvPr userDrawn="1"/>
            </p:nvGrpSpPr>
            <p:grpSpPr bwMode="auto">
              <a:xfrm>
                <a:off x="0" y="0"/>
                <a:ext cx="5760" cy="4320"/>
                <a:chOff x="0" y="0"/>
                <a:chExt cx="5760" cy="4320"/>
              </a:xfrm>
            </p:grpSpPr>
            <p:sp>
              <p:nvSpPr>
                <p:cNvPr id="18" name="Line 6"/>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 name="Line 7"/>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 name="Line 8"/>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 name="Line 9"/>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 name="Line 10"/>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11"/>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Line 12"/>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 name="Line 13"/>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 name="Line 14"/>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7" name="Line 15"/>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 name="Line 16"/>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9" name="Line 17"/>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 name="Line 18"/>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 name="Line 19"/>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 name="Line 20"/>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3" name="Line 21"/>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4" name="Line 22"/>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5" name="Line 23"/>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6" name="Line 24"/>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7" name="Line 25"/>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 name="Line 26"/>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9" name="Line 27"/>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0" name="Line 28"/>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 name="Line 29"/>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2" name="Line 30"/>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3" name="Line 31"/>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4" name="Line 32"/>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 name="Line 33"/>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6" name="Line 34"/>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7" name="Line 35"/>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8" name="Line 36"/>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9" name="Line 37"/>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 name="Line 38"/>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 name="Line 39"/>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 name="Line 40"/>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3" name="Line 41"/>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 name="Line 42"/>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5" name="Line 43"/>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 name="Line 44"/>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7" name="Line 45"/>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 name="Line 46"/>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 name="Line 47"/>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0" name="Line 48"/>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1" name="Line 49"/>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 name="Line 50"/>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3" name="Line 51"/>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 name="Line 52"/>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5" name="Line 53"/>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 name="Line 54"/>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 name="Line 55"/>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 name="Line 56"/>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7" name="Line 57"/>
              <p:cNvSpPr>
                <a:spLocks noChangeShapeType="1"/>
              </p:cNvSpPr>
              <p:nvPr/>
            </p:nvSpPr>
            <p:spPr bwMode="ltGray">
              <a:xfrm>
                <a:off x="5568" y="0"/>
                <a:ext cx="0" cy="1488"/>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 name="Group 58"/>
            <p:cNvGrpSpPr>
              <a:grpSpLocks/>
            </p:cNvGrpSpPr>
            <p:nvPr userDrawn="1"/>
          </p:nvGrpSpPr>
          <p:grpSpPr bwMode="auto">
            <a:xfrm>
              <a:off x="3" y="559"/>
              <a:ext cx="4192" cy="1796"/>
              <a:chOff x="3" y="559"/>
              <a:chExt cx="4192" cy="1796"/>
            </a:xfrm>
          </p:grpSpPr>
          <p:sp>
            <p:nvSpPr>
              <p:cNvPr id="11" name="Line 59"/>
              <p:cNvSpPr>
                <a:spLocks noChangeShapeType="1"/>
              </p:cNvSpPr>
              <p:nvPr/>
            </p:nvSpPr>
            <p:spPr bwMode="ltGray">
              <a:xfrm>
                <a:off x="506" y="559"/>
                <a:ext cx="0" cy="1796"/>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 name="Line 60"/>
              <p:cNvSpPr>
                <a:spLocks noChangeShapeType="1"/>
              </p:cNvSpPr>
              <p:nvPr/>
            </p:nvSpPr>
            <p:spPr bwMode="ltGray">
              <a:xfrm flipH="1" flipV="1">
                <a:off x="3" y="1924"/>
                <a:ext cx="3211" cy="1"/>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 name="Line 61"/>
              <p:cNvSpPr>
                <a:spLocks noChangeShapeType="1"/>
              </p:cNvSpPr>
              <p:nvPr/>
            </p:nvSpPr>
            <p:spPr bwMode="ltGray">
              <a:xfrm flipH="1" flipV="1">
                <a:off x="384" y="938"/>
                <a:ext cx="3811" cy="1"/>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 name="Arc 62"/>
              <p:cNvSpPr>
                <a:spLocks/>
              </p:cNvSpPr>
              <p:nvPr/>
            </p:nvSpPr>
            <p:spPr bwMode="ltGray">
              <a:xfrm rot="16200000" flipH="1">
                <a:off x="426" y="860"/>
                <a:ext cx="156" cy="157"/>
              </a:xfrm>
              <a:custGeom>
                <a:avLst/>
                <a:gdLst>
                  <a:gd name="T0" fmla="*/ 0 w 43195"/>
                  <a:gd name="T1" fmla="*/ 0 h 43200"/>
                  <a:gd name="T2" fmla="*/ 0 w 43195"/>
                  <a:gd name="T3" fmla="*/ 0 h 43200"/>
                  <a:gd name="T4" fmla="*/ 0 w 43195"/>
                  <a:gd name="T5" fmla="*/ 0 h 43200"/>
                  <a:gd name="T6" fmla="*/ 0 60000 65536"/>
                  <a:gd name="T7" fmla="*/ 0 60000 65536"/>
                  <a:gd name="T8" fmla="*/ 0 60000 65536"/>
                </a:gdLst>
                <a:ahLst/>
                <a:cxnLst>
                  <a:cxn ang="T6">
                    <a:pos x="T0" y="T1"/>
                  </a:cxn>
                  <a:cxn ang="T7">
                    <a:pos x="T2" y="T3"/>
                  </a:cxn>
                  <a:cxn ang="T8">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lnTo>
                      <a:pt x="21114" y="5"/>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7" name="Group 63"/>
            <p:cNvGrpSpPr>
              <a:grpSpLocks/>
            </p:cNvGrpSpPr>
            <p:nvPr userDrawn="1"/>
          </p:nvGrpSpPr>
          <p:grpSpPr bwMode="auto">
            <a:xfrm>
              <a:off x="1480" y="1952"/>
              <a:ext cx="3808" cy="1812"/>
              <a:chOff x="1480" y="1952"/>
              <a:chExt cx="3808" cy="1812"/>
            </a:xfrm>
          </p:grpSpPr>
          <p:sp>
            <p:nvSpPr>
              <p:cNvPr id="8" name="Line 64"/>
              <p:cNvSpPr>
                <a:spLocks noChangeShapeType="1"/>
              </p:cNvSpPr>
              <p:nvPr/>
            </p:nvSpPr>
            <p:spPr bwMode="ltGray">
              <a:xfrm flipV="1">
                <a:off x="1480" y="3442"/>
                <a:ext cx="380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 name="Line 65"/>
              <p:cNvSpPr>
                <a:spLocks noChangeShapeType="1"/>
              </p:cNvSpPr>
              <p:nvPr/>
            </p:nvSpPr>
            <p:spPr bwMode="ltGray">
              <a:xfrm flipH="1">
                <a:off x="5172" y="1952"/>
                <a:ext cx="0" cy="1812"/>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 name="Arc 66"/>
              <p:cNvSpPr>
                <a:spLocks/>
              </p:cNvSpPr>
              <p:nvPr/>
            </p:nvSpPr>
            <p:spPr bwMode="ltGray">
              <a:xfrm rot="5400000">
                <a:off x="5097" y="3346"/>
                <a:ext cx="156" cy="157"/>
              </a:xfrm>
              <a:custGeom>
                <a:avLst/>
                <a:gdLst>
                  <a:gd name="T0" fmla="*/ 0 w 43195"/>
                  <a:gd name="T1" fmla="*/ 0 h 43200"/>
                  <a:gd name="T2" fmla="*/ 0 w 43195"/>
                  <a:gd name="T3" fmla="*/ 0 h 43200"/>
                  <a:gd name="T4" fmla="*/ 0 w 43195"/>
                  <a:gd name="T5" fmla="*/ 0 h 43200"/>
                  <a:gd name="T6" fmla="*/ 0 60000 65536"/>
                  <a:gd name="T7" fmla="*/ 0 60000 65536"/>
                  <a:gd name="T8" fmla="*/ 0 60000 65536"/>
                </a:gdLst>
                <a:ahLst/>
                <a:cxnLst>
                  <a:cxn ang="T6">
                    <a:pos x="T0" y="T1"/>
                  </a:cxn>
                  <a:cxn ang="T7">
                    <a:pos x="T2" y="T3"/>
                  </a:cxn>
                  <a:cxn ang="T8">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lnTo>
                      <a:pt x="21114" y="5"/>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6211" name="Rectangle 67"/>
          <p:cNvSpPr>
            <a:spLocks noGrp="1" noChangeArrowheads="1"/>
          </p:cNvSpPr>
          <p:nvPr>
            <p:ph type="ctrTitle"/>
          </p:nvPr>
        </p:nvSpPr>
        <p:spPr>
          <a:xfrm>
            <a:off x="990600" y="1752600"/>
            <a:ext cx="7772400" cy="1143000"/>
          </a:xfrm>
        </p:spPr>
        <p:txBody>
          <a:bodyPr/>
          <a:lstStyle>
            <a:lvl1pPr>
              <a:defRPr>
                <a:solidFill>
                  <a:schemeClr val="accent4">
                    <a:lumMod val="50000"/>
                  </a:schemeClr>
                </a:solidFill>
              </a:defRPr>
            </a:lvl1pPr>
          </a:lstStyle>
          <a:p>
            <a:pPr lvl="0"/>
            <a:r>
              <a:rPr lang="en-GB" noProof="0" dirty="0"/>
              <a:t>Click to edit Master title style</a:t>
            </a:r>
          </a:p>
        </p:txBody>
      </p:sp>
      <p:sp>
        <p:nvSpPr>
          <p:cNvPr id="6212" name="Rectangle 68"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2" charset="2"/>
              <a:buNone/>
              <a:defRPr/>
            </a:lvl1pPr>
          </a:lstStyle>
          <a:p>
            <a:pPr lvl="0"/>
            <a:r>
              <a:rPr lang="en-GB" noProof="0"/>
              <a:t>Click to edit Master subtitle style</a:t>
            </a:r>
          </a:p>
        </p:txBody>
      </p:sp>
      <p:sp>
        <p:nvSpPr>
          <p:cNvPr id="69" name="Rectangle 69"/>
          <p:cNvSpPr>
            <a:spLocks noGrp="1" noChangeArrowheads="1"/>
          </p:cNvSpPr>
          <p:nvPr>
            <p:ph type="dt" sz="quarter" idx="10"/>
          </p:nvPr>
        </p:nvSpPr>
        <p:spPr/>
        <p:txBody>
          <a:bodyPr/>
          <a:lstStyle>
            <a:lvl1pPr>
              <a:defRPr/>
            </a:lvl1pPr>
          </a:lstStyle>
          <a:p>
            <a:pPr>
              <a:defRPr/>
            </a:pPr>
            <a:endParaRPr lang="en-GB"/>
          </a:p>
        </p:txBody>
      </p:sp>
      <p:sp>
        <p:nvSpPr>
          <p:cNvPr id="70" name="Rectangle 70"/>
          <p:cNvSpPr>
            <a:spLocks noGrp="1" noChangeArrowheads="1"/>
          </p:cNvSpPr>
          <p:nvPr>
            <p:ph type="ftr" sz="quarter" idx="11"/>
          </p:nvPr>
        </p:nvSpPr>
        <p:spPr/>
        <p:txBody>
          <a:bodyPr/>
          <a:lstStyle>
            <a:lvl1pPr>
              <a:defRPr/>
            </a:lvl1pPr>
          </a:lstStyle>
          <a:p>
            <a:pPr>
              <a:defRPr/>
            </a:pPr>
            <a:endParaRPr lang="en-GB"/>
          </a:p>
        </p:txBody>
      </p:sp>
      <p:sp>
        <p:nvSpPr>
          <p:cNvPr id="71" name="Rectangle 71"/>
          <p:cNvSpPr>
            <a:spLocks noGrp="1" noChangeArrowheads="1"/>
          </p:cNvSpPr>
          <p:nvPr>
            <p:ph type="sldNum" sz="quarter" idx="12"/>
          </p:nvPr>
        </p:nvSpPr>
        <p:spPr/>
        <p:txBody>
          <a:bodyPr/>
          <a:lstStyle>
            <a:lvl1pPr>
              <a:defRPr/>
            </a:lvl1pPr>
          </a:lstStyle>
          <a:p>
            <a:pPr>
              <a:defRPr/>
            </a:pPr>
            <a:fld id="{FA26E512-D888-40EF-9BD5-6375C6818506}" type="slidenum">
              <a:rPr lang="en-GB"/>
              <a:pPr>
                <a:defRPr/>
              </a:pPr>
              <a:t>‹#›</a:t>
            </a:fld>
            <a:endParaRPr lang="en-GB"/>
          </a:p>
        </p:txBody>
      </p:sp>
    </p:spTree>
    <p:extLst>
      <p:ext uri="{BB962C8B-B14F-4D97-AF65-F5344CB8AC3E}">
        <p14:creationId xmlns:p14="http://schemas.microsoft.com/office/powerpoint/2010/main" val="11163894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65"/>
          <p:cNvSpPr>
            <a:spLocks noGrp="1" noChangeArrowheads="1"/>
          </p:cNvSpPr>
          <p:nvPr>
            <p:ph type="dt" sz="half" idx="10"/>
          </p:nvPr>
        </p:nvSpPr>
        <p:spPr>
          <a:ln/>
        </p:spPr>
        <p:txBody>
          <a:bodyPr/>
          <a:lstStyle>
            <a:lvl1pPr>
              <a:defRPr/>
            </a:lvl1pPr>
          </a:lstStyle>
          <a:p>
            <a:pPr>
              <a:defRPr/>
            </a:pPr>
            <a:endParaRPr lang="en-GB"/>
          </a:p>
        </p:txBody>
      </p:sp>
      <p:sp>
        <p:nvSpPr>
          <p:cNvPr id="5" name="Rectangle 66"/>
          <p:cNvSpPr>
            <a:spLocks noGrp="1" noChangeArrowheads="1"/>
          </p:cNvSpPr>
          <p:nvPr>
            <p:ph type="ftr" sz="quarter" idx="11"/>
          </p:nvPr>
        </p:nvSpPr>
        <p:spPr>
          <a:ln/>
        </p:spPr>
        <p:txBody>
          <a:bodyPr/>
          <a:lstStyle>
            <a:lvl1pPr>
              <a:defRPr/>
            </a:lvl1pPr>
          </a:lstStyle>
          <a:p>
            <a:pPr>
              <a:defRPr/>
            </a:pPr>
            <a:endParaRPr lang="en-GB"/>
          </a:p>
        </p:txBody>
      </p:sp>
      <p:sp>
        <p:nvSpPr>
          <p:cNvPr id="6" name="Rectangle 67"/>
          <p:cNvSpPr>
            <a:spLocks noGrp="1" noChangeArrowheads="1"/>
          </p:cNvSpPr>
          <p:nvPr>
            <p:ph type="sldNum" sz="quarter" idx="12"/>
          </p:nvPr>
        </p:nvSpPr>
        <p:spPr>
          <a:ln/>
        </p:spPr>
        <p:txBody>
          <a:bodyPr/>
          <a:lstStyle>
            <a:lvl1pPr>
              <a:defRPr/>
            </a:lvl1pPr>
          </a:lstStyle>
          <a:p>
            <a:pPr>
              <a:defRPr/>
            </a:pPr>
            <a:fld id="{ADE83732-9155-4BE9-8C0A-5632C27CB9C0}" type="slidenum">
              <a:rPr lang="en-GB"/>
              <a:pPr>
                <a:defRPr/>
              </a:pPr>
              <a:t>‹#›</a:t>
            </a:fld>
            <a:endParaRPr lang="en-GB"/>
          </a:p>
        </p:txBody>
      </p:sp>
    </p:spTree>
    <p:extLst>
      <p:ext uri="{BB962C8B-B14F-4D97-AF65-F5344CB8AC3E}">
        <p14:creationId xmlns:p14="http://schemas.microsoft.com/office/powerpoint/2010/main" val="37559410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000250" cy="57150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304800"/>
            <a:ext cx="5848350" cy="5715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65"/>
          <p:cNvSpPr>
            <a:spLocks noGrp="1" noChangeArrowheads="1"/>
          </p:cNvSpPr>
          <p:nvPr>
            <p:ph type="dt" sz="half" idx="10"/>
          </p:nvPr>
        </p:nvSpPr>
        <p:spPr>
          <a:ln/>
        </p:spPr>
        <p:txBody>
          <a:bodyPr/>
          <a:lstStyle>
            <a:lvl1pPr>
              <a:defRPr/>
            </a:lvl1pPr>
          </a:lstStyle>
          <a:p>
            <a:pPr>
              <a:defRPr/>
            </a:pPr>
            <a:endParaRPr lang="en-GB"/>
          </a:p>
        </p:txBody>
      </p:sp>
      <p:sp>
        <p:nvSpPr>
          <p:cNvPr id="5" name="Rectangle 66"/>
          <p:cNvSpPr>
            <a:spLocks noGrp="1" noChangeArrowheads="1"/>
          </p:cNvSpPr>
          <p:nvPr>
            <p:ph type="ftr" sz="quarter" idx="11"/>
          </p:nvPr>
        </p:nvSpPr>
        <p:spPr>
          <a:ln/>
        </p:spPr>
        <p:txBody>
          <a:bodyPr/>
          <a:lstStyle>
            <a:lvl1pPr>
              <a:defRPr/>
            </a:lvl1pPr>
          </a:lstStyle>
          <a:p>
            <a:pPr>
              <a:defRPr/>
            </a:pPr>
            <a:endParaRPr lang="en-GB"/>
          </a:p>
        </p:txBody>
      </p:sp>
      <p:sp>
        <p:nvSpPr>
          <p:cNvPr id="6" name="Rectangle 67"/>
          <p:cNvSpPr>
            <a:spLocks noGrp="1" noChangeArrowheads="1"/>
          </p:cNvSpPr>
          <p:nvPr>
            <p:ph type="sldNum" sz="quarter" idx="12"/>
          </p:nvPr>
        </p:nvSpPr>
        <p:spPr>
          <a:ln/>
        </p:spPr>
        <p:txBody>
          <a:bodyPr/>
          <a:lstStyle>
            <a:lvl1pPr>
              <a:defRPr/>
            </a:lvl1pPr>
          </a:lstStyle>
          <a:p>
            <a:pPr>
              <a:defRPr/>
            </a:pPr>
            <a:fld id="{7E521670-4B9C-4210-94CA-AD500BECFE14}" type="slidenum">
              <a:rPr lang="en-GB"/>
              <a:pPr>
                <a:defRPr/>
              </a:pPr>
              <a:t>‹#›</a:t>
            </a:fld>
            <a:endParaRPr lang="en-GB"/>
          </a:p>
        </p:txBody>
      </p:sp>
    </p:spTree>
    <p:extLst>
      <p:ext uri="{BB962C8B-B14F-4D97-AF65-F5344CB8AC3E}">
        <p14:creationId xmlns:p14="http://schemas.microsoft.com/office/powerpoint/2010/main" val="38348114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en-US"/>
              <a:t>Click to edit Master title style</a:t>
            </a:r>
            <a:endParaRPr lang="en-GB"/>
          </a:p>
        </p:txBody>
      </p:sp>
      <p:sp>
        <p:nvSpPr>
          <p:cNvPr id="3" name="Table Placeholder 2"/>
          <p:cNvSpPr>
            <a:spLocks noGrp="1"/>
          </p:cNvSpPr>
          <p:nvPr>
            <p:ph type="tbl" idx="1"/>
          </p:nvPr>
        </p:nvSpPr>
        <p:spPr>
          <a:xfrm>
            <a:off x="838200" y="1905000"/>
            <a:ext cx="7772400" cy="4114800"/>
          </a:xfrm>
        </p:spPr>
        <p:txBody>
          <a:bodyPr/>
          <a:lstStyle/>
          <a:p>
            <a:pPr lvl="0"/>
            <a:endParaRPr lang="en-GB" noProof="0"/>
          </a:p>
        </p:txBody>
      </p:sp>
      <p:sp>
        <p:nvSpPr>
          <p:cNvPr id="4" name="Rectangle 65"/>
          <p:cNvSpPr>
            <a:spLocks noGrp="1" noChangeArrowheads="1"/>
          </p:cNvSpPr>
          <p:nvPr>
            <p:ph type="dt" sz="half" idx="10"/>
          </p:nvPr>
        </p:nvSpPr>
        <p:spPr>
          <a:ln/>
        </p:spPr>
        <p:txBody>
          <a:bodyPr/>
          <a:lstStyle>
            <a:lvl1pPr>
              <a:defRPr/>
            </a:lvl1pPr>
          </a:lstStyle>
          <a:p>
            <a:pPr>
              <a:defRPr/>
            </a:pPr>
            <a:endParaRPr lang="en-GB"/>
          </a:p>
        </p:txBody>
      </p:sp>
      <p:sp>
        <p:nvSpPr>
          <p:cNvPr id="5" name="Rectangle 66"/>
          <p:cNvSpPr>
            <a:spLocks noGrp="1" noChangeArrowheads="1"/>
          </p:cNvSpPr>
          <p:nvPr>
            <p:ph type="ftr" sz="quarter" idx="11"/>
          </p:nvPr>
        </p:nvSpPr>
        <p:spPr>
          <a:ln/>
        </p:spPr>
        <p:txBody>
          <a:bodyPr/>
          <a:lstStyle>
            <a:lvl1pPr>
              <a:defRPr/>
            </a:lvl1pPr>
          </a:lstStyle>
          <a:p>
            <a:pPr>
              <a:defRPr/>
            </a:pPr>
            <a:endParaRPr lang="en-GB"/>
          </a:p>
        </p:txBody>
      </p:sp>
      <p:sp>
        <p:nvSpPr>
          <p:cNvPr id="6" name="Rectangle 67"/>
          <p:cNvSpPr>
            <a:spLocks noGrp="1" noChangeArrowheads="1"/>
          </p:cNvSpPr>
          <p:nvPr>
            <p:ph type="sldNum" sz="quarter" idx="12"/>
          </p:nvPr>
        </p:nvSpPr>
        <p:spPr>
          <a:ln/>
        </p:spPr>
        <p:txBody>
          <a:bodyPr/>
          <a:lstStyle>
            <a:lvl1pPr>
              <a:defRPr/>
            </a:lvl1pPr>
          </a:lstStyle>
          <a:p>
            <a:pPr>
              <a:defRPr/>
            </a:pPr>
            <a:fld id="{C15EAFAB-7CC1-4ADC-B508-5A0FDD21EEFF}" type="slidenum">
              <a:rPr lang="en-GB"/>
              <a:pPr>
                <a:defRPr/>
              </a:pPr>
              <a:t>‹#›</a:t>
            </a:fld>
            <a:endParaRPr lang="en-GB"/>
          </a:p>
        </p:txBody>
      </p:sp>
    </p:spTree>
    <p:extLst>
      <p:ext uri="{BB962C8B-B14F-4D97-AF65-F5344CB8AC3E}">
        <p14:creationId xmlns:p14="http://schemas.microsoft.com/office/powerpoint/2010/main" val="2179292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4">
                    <a:lumMod val="50000"/>
                  </a:schemeClr>
                </a:solidFill>
              </a:defRPr>
            </a:lvl1p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65"/>
          <p:cNvSpPr>
            <a:spLocks noGrp="1" noChangeArrowheads="1"/>
          </p:cNvSpPr>
          <p:nvPr>
            <p:ph type="dt" sz="half" idx="10"/>
          </p:nvPr>
        </p:nvSpPr>
        <p:spPr>
          <a:ln/>
        </p:spPr>
        <p:txBody>
          <a:bodyPr/>
          <a:lstStyle>
            <a:lvl1pPr>
              <a:defRPr/>
            </a:lvl1pPr>
          </a:lstStyle>
          <a:p>
            <a:pPr>
              <a:defRPr/>
            </a:pPr>
            <a:endParaRPr lang="en-GB"/>
          </a:p>
        </p:txBody>
      </p:sp>
      <p:sp>
        <p:nvSpPr>
          <p:cNvPr id="5" name="Rectangle 66"/>
          <p:cNvSpPr>
            <a:spLocks noGrp="1" noChangeArrowheads="1"/>
          </p:cNvSpPr>
          <p:nvPr>
            <p:ph type="ftr" sz="quarter" idx="11"/>
          </p:nvPr>
        </p:nvSpPr>
        <p:spPr>
          <a:ln/>
        </p:spPr>
        <p:txBody>
          <a:bodyPr/>
          <a:lstStyle>
            <a:lvl1pPr>
              <a:defRPr/>
            </a:lvl1pPr>
          </a:lstStyle>
          <a:p>
            <a:pPr>
              <a:defRPr/>
            </a:pPr>
            <a:endParaRPr lang="en-GB"/>
          </a:p>
        </p:txBody>
      </p:sp>
      <p:sp>
        <p:nvSpPr>
          <p:cNvPr id="6" name="Rectangle 67"/>
          <p:cNvSpPr>
            <a:spLocks noGrp="1" noChangeArrowheads="1"/>
          </p:cNvSpPr>
          <p:nvPr>
            <p:ph type="sldNum" sz="quarter" idx="12"/>
          </p:nvPr>
        </p:nvSpPr>
        <p:spPr>
          <a:ln/>
        </p:spPr>
        <p:txBody>
          <a:bodyPr/>
          <a:lstStyle>
            <a:lvl1pPr>
              <a:defRPr/>
            </a:lvl1pPr>
          </a:lstStyle>
          <a:p>
            <a:pPr>
              <a:defRPr/>
            </a:pPr>
            <a:fld id="{32840CA3-E4DA-430F-895C-86CEAE91595E}" type="slidenum">
              <a:rPr lang="en-GB"/>
              <a:pPr>
                <a:defRPr/>
              </a:pPr>
              <a:t>‹#›</a:t>
            </a:fld>
            <a:endParaRPr lang="en-GB"/>
          </a:p>
        </p:txBody>
      </p:sp>
    </p:spTree>
    <p:extLst>
      <p:ext uri="{BB962C8B-B14F-4D97-AF65-F5344CB8AC3E}">
        <p14:creationId xmlns:p14="http://schemas.microsoft.com/office/powerpoint/2010/main" val="71616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5"/>
          <p:cNvSpPr>
            <a:spLocks noGrp="1" noChangeArrowheads="1"/>
          </p:cNvSpPr>
          <p:nvPr>
            <p:ph type="dt" sz="half" idx="10"/>
          </p:nvPr>
        </p:nvSpPr>
        <p:spPr>
          <a:ln/>
        </p:spPr>
        <p:txBody>
          <a:bodyPr/>
          <a:lstStyle>
            <a:lvl1pPr>
              <a:defRPr/>
            </a:lvl1pPr>
          </a:lstStyle>
          <a:p>
            <a:pPr>
              <a:defRPr/>
            </a:pPr>
            <a:endParaRPr lang="en-GB"/>
          </a:p>
        </p:txBody>
      </p:sp>
      <p:sp>
        <p:nvSpPr>
          <p:cNvPr id="5" name="Rectangle 66"/>
          <p:cNvSpPr>
            <a:spLocks noGrp="1" noChangeArrowheads="1"/>
          </p:cNvSpPr>
          <p:nvPr>
            <p:ph type="ftr" sz="quarter" idx="11"/>
          </p:nvPr>
        </p:nvSpPr>
        <p:spPr>
          <a:ln/>
        </p:spPr>
        <p:txBody>
          <a:bodyPr/>
          <a:lstStyle>
            <a:lvl1pPr>
              <a:defRPr/>
            </a:lvl1pPr>
          </a:lstStyle>
          <a:p>
            <a:pPr>
              <a:defRPr/>
            </a:pPr>
            <a:endParaRPr lang="en-GB"/>
          </a:p>
        </p:txBody>
      </p:sp>
      <p:sp>
        <p:nvSpPr>
          <p:cNvPr id="6" name="Rectangle 67"/>
          <p:cNvSpPr>
            <a:spLocks noGrp="1" noChangeArrowheads="1"/>
          </p:cNvSpPr>
          <p:nvPr>
            <p:ph type="sldNum" sz="quarter" idx="12"/>
          </p:nvPr>
        </p:nvSpPr>
        <p:spPr>
          <a:ln/>
        </p:spPr>
        <p:txBody>
          <a:bodyPr/>
          <a:lstStyle>
            <a:lvl1pPr>
              <a:defRPr/>
            </a:lvl1pPr>
          </a:lstStyle>
          <a:p>
            <a:pPr>
              <a:defRPr/>
            </a:pPr>
            <a:fld id="{3B207247-9231-4BD1-B3E4-FF39A0785D7A}" type="slidenum">
              <a:rPr lang="en-GB"/>
              <a:pPr>
                <a:defRPr/>
              </a:pPr>
              <a:t>‹#›</a:t>
            </a:fld>
            <a:endParaRPr lang="en-GB"/>
          </a:p>
        </p:txBody>
      </p:sp>
    </p:spTree>
    <p:extLst>
      <p:ext uri="{BB962C8B-B14F-4D97-AF65-F5344CB8AC3E}">
        <p14:creationId xmlns:p14="http://schemas.microsoft.com/office/powerpoint/2010/main" val="2737156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8006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65"/>
          <p:cNvSpPr>
            <a:spLocks noGrp="1" noChangeArrowheads="1"/>
          </p:cNvSpPr>
          <p:nvPr>
            <p:ph type="dt" sz="half" idx="10"/>
          </p:nvPr>
        </p:nvSpPr>
        <p:spPr>
          <a:ln/>
        </p:spPr>
        <p:txBody>
          <a:bodyPr/>
          <a:lstStyle>
            <a:lvl1pPr>
              <a:defRPr/>
            </a:lvl1pPr>
          </a:lstStyle>
          <a:p>
            <a:pPr>
              <a:defRPr/>
            </a:pPr>
            <a:endParaRPr lang="en-GB"/>
          </a:p>
        </p:txBody>
      </p:sp>
      <p:sp>
        <p:nvSpPr>
          <p:cNvPr id="6" name="Rectangle 66"/>
          <p:cNvSpPr>
            <a:spLocks noGrp="1" noChangeArrowheads="1"/>
          </p:cNvSpPr>
          <p:nvPr>
            <p:ph type="ftr" sz="quarter" idx="11"/>
          </p:nvPr>
        </p:nvSpPr>
        <p:spPr>
          <a:ln/>
        </p:spPr>
        <p:txBody>
          <a:bodyPr/>
          <a:lstStyle>
            <a:lvl1pPr>
              <a:defRPr/>
            </a:lvl1pPr>
          </a:lstStyle>
          <a:p>
            <a:pPr>
              <a:defRPr/>
            </a:pPr>
            <a:endParaRPr lang="en-GB"/>
          </a:p>
        </p:txBody>
      </p:sp>
      <p:sp>
        <p:nvSpPr>
          <p:cNvPr id="7" name="Rectangle 67"/>
          <p:cNvSpPr>
            <a:spLocks noGrp="1" noChangeArrowheads="1"/>
          </p:cNvSpPr>
          <p:nvPr>
            <p:ph type="sldNum" sz="quarter" idx="12"/>
          </p:nvPr>
        </p:nvSpPr>
        <p:spPr>
          <a:ln/>
        </p:spPr>
        <p:txBody>
          <a:bodyPr/>
          <a:lstStyle>
            <a:lvl1pPr>
              <a:defRPr/>
            </a:lvl1pPr>
          </a:lstStyle>
          <a:p>
            <a:pPr>
              <a:defRPr/>
            </a:pPr>
            <a:fld id="{D1BF4688-4FFF-425F-BC26-C12128B5CC62}" type="slidenum">
              <a:rPr lang="en-GB"/>
              <a:pPr>
                <a:defRPr/>
              </a:pPr>
              <a:t>‹#›</a:t>
            </a:fld>
            <a:endParaRPr lang="en-GB"/>
          </a:p>
        </p:txBody>
      </p:sp>
    </p:spTree>
    <p:extLst>
      <p:ext uri="{BB962C8B-B14F-4D97-AF65-F5344CB8AC3E}">
        <p14:creationId xmlns:p14="http://schemas.microsoft.com/office/powerpoint/2010/main" val="18552337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65"/>
          <p:cNvSpPr>
            <a:spLocks noGrp="1" noChangeArrowheads="1"/>
          </p:cNvSpPr>
          <p:nvPr>
            <p:ph type="dt" sz="half" idx="10"/>
          </p:nvPr>
        </p:nvSpPr>
        <p:spPr>
          <a:ln/>
        </p:spPr>
        <p:txBody>
          <a:bodyPr/>
          <a:lstStyle>
            <a:lvl1pPr>
              <a:defRPr/>
            </a:lvl1pPr>
          </a:lstStyle>
          <a:p>
            <a:pPr>
              <a:defRPr/>
            </a:pPr>
            <a:endParaRPr lang="en-GB"/>
          </a:p>
        </p:txBody>
      </p:sp>
      <p:sp>
        <p:nvSpPr>
          <p:cNvPr id="8" name="Rectangle 66"/>
          <p:cNvSpPr>
            <a:spLocks noGrp="1" noChangeArrowheads="1"/>
          </p:cNvSpPr>
          <p:nvPr>
            <p:ph type="ftr" sz="quarter" idx="11"/>
          </p:nvPr>
        </p:nvSpPr>
        <p:spPr>
          <a:ln/>
        </p:spPr>
        <p:txBody>
          <a:bodyPr/>
          <a:lstStyle>
            <a:lvl1pPr>
              <a:defRPr/>
            </a:lvl1pPr>
          </a:lstStyle>
          <a:p>
            <a:pPr>
              <a:defRPr/>
            </a:pPr>
            <a:endParaRPr lang="en-GB"/>
          </a:p>
        </p:txBody>
      </p:sp>
      <p:sp>
        <p:nvSpPr>
          <p:cNvPr id="9" name="Rectangle 67"/>
          <p:cNvSpPr>
            <a:spLocks noGrp="1" noChangeArrowheads="1"/>
          </p:cNvSpPr>
          <p:nvPr>
            <p:ph type="sldNum" sz="quarter" idx="12"/>
          </p:nvPr>
        </p:nvSpPr>
        <p:spPr>
          <a:ln/>
        </p:spPr>
        <p:txBody>
          <a:bodyPr/>
          <a:lstStyle>
            <a:lvl1pPr>
              <a:defRPr/>
            </a:lvl1pPr>
          </a:lstStyle>
          <a:p>
            <a:pPr>
              <a:defRPr/>
            </a:pPr>
            <a:fld id="{022719A9-2BF7-4FA5-90E6-8B264F23BA33}" type="slidenum">
              <a:rPr lang="en-GB"/>
              <a:pPr>
                <a:defRPr/>
              </a:pPr>
              <a:t>‹#›</a:t>
            </a:fld>
            <a:endParaRPr lang="en-GB"/>
          </a:p>
        </p:txBody>
      </p:sp>
    </p:spTree>
    <p:extLst>
      <p:ext uri="{BB962C8B-B14F-4D97-AF65-F5344CB8AC3E}">
        <p14:creationId xmlns:p14="http://schemas.microsoft.com/office/powerpoint/2010/main" val="3392704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65"/>
          <p:cNvSpPr>
            <a:spLocks noGrp="1" noChangeArrowheads="1"/>
          </p:cNvSpPr>
          <p:nvPr>
            <p:ph type="dt" sz="half" idx="10"/>
          </p:nvPr>
        </p:nvSpPr>
        <p:spPr>
          <a:ln/>
        </p:spPr>
        <p:txBody>
          <a:bodyPr/>
          <a:lstStyle>
            <a:lvl1pPr>
              <a:defRPr/>
            </a:lvl1pPr>
          </a:lstStyle>
          <a:p>
            <a:pPr>
              <a:defRPr/>
            </a:pPr>
            <a:endParaRPr lang="en-GB"/>
          </a:p>
        </p:txBody>
      </p:sp>
      <p:sp>
        <p:nvSpPr>
          <p:cNvPr id="4" name="Rectangle 66"/>
          <p:cNvSpPr>
            <a:spLocks noGrp="1" noChangeArrowheads="1"/>
          </p:cNvSpPr>
          <p:nvPr>
            <p:ph type="ftr" sz="quarter" idx="11"/>
          </p:nvPr>
        </p:nvSpPr>
        <p:spPr>
          <a:ln/>
        </p:spPr>
        <p:txBody>
          <a:bodyPr/>
          <a:lstStyle>
            <a:lvl1pPr>
              <a:defRPr/>
            </a:lvl1pPr>
          </a:lstStyle>
          <a:p>
            <a:pPr>
              <a:defRPr/>
            </a:pPr>
            <a:endParaRPr lang="en-GB"/>
          </a:p>
        </p:txBody>
      </p:sp>
      <p:sp>
        <p:nvSpPr>
          <p:cNvPr id="5" name="Rectangle 67"/>
          <p:cNvSpPr>
            <a:spLocks noGrp="1" noChangeArrowheads="1"/>
          </p:cNvSpPr>
          <p:nvPr>
            <p:ph type="sldNum" sz="quarter" idx="12"/>
          </p:nvPr>
        </p:nvSpPr>
        <p:spPr>
          <a:ln/>
        </p:spPr>
        <p:txBody>
          <a:bodyPr/>
          <a:lstStyle>
            <a:lvl1pPr>
              <a:defRPr/>
            </a:lvl1pPr>
          </a:lstStyle>
          <a:p>
            <a:pPr>
              <a:defRPr/>
            </a:pPr>
            <a:fld id="{68347E0C-262D-42D5-9402-C1747AA59B8C}" type="slidenum">
              <a:rPr lang="en-GB"/>
              <a:pPr>
                <a:defRPr/>
              </a:pPr>
              <a:t>‹#›</a:t>
            </a:fld>
            <a:endParaRPr lang="en-GB"/>
          </a:p>
        </p:txBody>
      </p:sp>
    </p:spTree>
    <p:extLst>
      <p:ext uri="{BB962C8B-B14F-4D97-AF65-F5344CB8AC3E}">
        <p14:creationId xmlns:p14="http://schemas.microsoft.com/office/powerpoint/2010/main" val="30559786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5"/>
          <p:cNvSpPr>
            <a:spLocks noGrp="1" noChangeArrowheads="1"/>
          </p:cNvSpPr>
          <p:nvPr>
            <p:ph type="dt" sz="half" idx="10"/>
          </p:nvPr>
        </p:nvSpPr>
        <p:spPr>
          <a:ln/>
        </p:spPr>
        <p:txBody>
          <a:bodyPr/>
          <a:lstStyle>
            <a:lvl1pPr>
              <a:defRPr/>
            </a:lvl1pPr>
          </a:lstStyle>
          <a:p>
            <a:pPr>
              <a:defRPr/>
            </a:pPr>
            <a:endParaRPr lang="en-GB"/>
          </a:p>
        </p:txBody>
      </p:sp>
      <p:sp>
        <p:nvSpPr>
          <p:cNvPr id="3" name="Rectangle 66"/>
          <p:cNvSpPr>
            <a:spLocks noGrp="1" noChangeArrowheads="1"/>
          </p:cNvSpPr>
          <p:nvPr>
            <p:ph type="ftr" sz="quarter" idx="11"/>
          </p:nvPr>
        </p:nvSpPr>
        <p:spPr>
          <a:ln/>
        </p:spPr>
        <p:txBody>
          <a:bodyPr/>
          <a:lstStyle>
            <a:lvl1pPr>
              <a:defRPr/>
            </a:lvl1pPr>
          </a:lstStyle>
          <a:p>
            <a:pPr>
              <a:defRPr/>
            </a:pPr>
            <a:endParaRPr lang="en-GB"/>
          </a:p>
        </p:txBody>
      </p:sp>
      <p:sp>
        <p:nvSpPr>
          <p:cNvPr id="4" name="Rectangle 67"/>
          <p:cNvSpPr>
            <a:spLocks noGrp="1" noChangeArrowheads="1"/>
          </p:cNvSpPr>
          <p:nvPr>
            <p:ph type="sldNum" sz="quarter" idx="12"/>
          </p:nvPr>
        </p:nvSpPr>
        <p:spPr>
          <a:ln/>
        </p:spPr>
        <p:txBody>
          <a:bodyPr/>
          <a:lstStyle>
            <a:lvl1pPr>
              <a:defRPr/>
            </a:lvl1pPr>
          </a:lstStyle>
          <a:p>
            <a:pPr>
              <a:defRPr/>
            </a:pPr>
            <a:fld id="{FABA97BC-C205-4AA6-AEF7-A411575234C6}" type="slidenum">
              <a:rPr lang="en-GB"/>
              <a:pPr>
                <a:defRPr/>
              </a:pPr>
              <a:t>‹#›</a:t>
            </a:fld>
            <a:endParaRPr lang="en-GB"/>
          </a:p>
        </p:txBody>
      </p:sp>
    </p:spTree>
    <p:extLst>
      <p:ext uri="{BB962C8B-B14F-4D97-AF65-F5344CB8AC3E}">
        <p14:creationId xmlns:p14="http://schemas.microsoft.com/office/powerpoint/2010/main" val="151066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5"/>
          <p:cNvSpPr>
            <a:spLocks noGrp="1" noChangeArrowheads="1"/>
          </p:cNvSpPr>
          <p:nvPr>
            <p:ph type="dt" sz="half" idx="10"/>
          </p:nvPr>
        </p:nvSpPr>
        <p:spPr>
          <a:ln/>
        </p:spPr>
        <p:txBody>
          <a:bodyPr/>
          <a:lstStyle>
            <a:lvl1pPr>
              <a:defRPr/>
            </a:lvl1pPr>
          </a:lstStyle>
          <a:p>
            <a:pPr>
              <a:defRPr/>
            </a:pPr>
            <a:endParaRPr lang="en-GB"/>
          </a:p>
        </p:txBody>
      </p:sp>
      <p:sp>
        <p:nvSpPr>
          <p:cNvPr id="6" name="Rectangle 66"/>
          <p:cNvSpPr>
            <a:spLocks noGrp="1" noChangeArrowheads="1"/>
          </p:cNvSpPr>
          <p:nvPr>
            <p:ph type="ftr" sz="quarter" idx="11"/>
          </p:nvPr>
        </p:nvSpPr>
        <p:spPr>
          <a:ln/>
        </p:spPr>
        <p:txBody>
          <a:bodyPr/>
          <a:lstStyle>
            <a:lvl1pPr>
              <a:defRPr/>
            </a:lvl1pPr>
          </a:lstStyle>
          <a:p>
            <a:pPr>
              <a:defRPr/>
            </a:pPr>
            <a:endParaRPr lang="en-GB"/>
          </a:p>
        </p:txBody>
      </p:sp>
      <p:sp>
        <p:nvSpPr>
          <p:cNvPr id="7" name="Rectangle 67"/>
          <p:cNvSpPr>
            <a:spLocks noGrp="1" noChangeArrowheads="1"/>
          </p:cNvSpPr>
          <p:nvPr>
            <p:ph type="sldNum" sz="quarter" idx="12"/>
          </p:nvPr>
        </p:nvSpPr>
        <p:spPr>
          <a:ln/>
        </p:spPr>
        <p:txBody>
          <a:bodyPr/>
          <a:lstStyle>
            <a:lvl1pPr>
              <a:defRPr/>
            </a:lvl1pPr>
          </a:lstStyle>
          <a:p>
            <a:pPr>
              <a:defRPr/>
            </a:pPr>
            <a:fld id="{A2CB604E-5609-432B-9B41-D18E76D9E803}" type="slidenum">
              <a:rPr lang="en-GB"/>
              <a:pPr>
                <a:defRPr/>
              </a:pPr>
              <a:t>‹#›</a:t>
            </a:fld>
            <a:endParaRPr lang="en-GB"/>
          </a:p>
        </p:txBody>
      </p:sp>
    </p:spTree>
    <p:extLst>
      <p:ext uri="{BB962C8B-B14F-4D97-AF65-F5344CB8AC3E}">
        <p14:creationId xmlns:p14="http://schemas.microsoft.com/office/powerpoint/2010/main" val="27784705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5"/>
          <p:cNvSpPr>
            <a:spLocks noGrp="1" noChangeArrowheads="1"/>
          </p:cNvSpPr>
          <p:nvPr>
            <p:ph type="dt" sz="half" idx="10"/>
          </p:nvPr>
        </p:nvSpPr>
        <p:spPr>
          <a:ln/>
        </p:spPr>
        <p:txBody>
          <a:bodyPr/>
          <a:lstStyle>
            <a:lvl1pPr>
              <a:defRPr/>
            </a:lvl1pPr>
          </a:lstStyle>
          <a:p>
            <a:pPr>
              <a:defRPr/>
            </a:pPr>
            <a:endParaRPr lang="en-GB"/>
          </a:p>
        </p:txBody>
      </p:sp>
      <p:sp>
        <p:nvSpPr>
          <p:cNvPr id="6" name="Rectangle 66"/>
          <p:cNvSpPr>
            <a:spLocks noGrp="1" noChangeArrowheads="1"/>
          </p:cNvSpPr>
          <p:nvPr>
            <p:ph type="ftr" sz="quarter" idx="11"/>
          </p:nvPr>
        </p:nvSpPr>
        <p:spPr>
          <a:ln/>
        </p:spPr>
        <p:txBody>
          <a:bodyPr/>
          <a:lstStyle>
            <a:lvl1pPr>
              <a:defRPr/>
            </a:lvl1pPr>
          </a:lstStyle>
          <a:p>
            <a:pPr>
              <a:defRPr/>
            </a:pPr>
            <a:endParaRPr lang="en-GB"/>
          </a:p>
        </p:txBody>
      </p:sp>
      <p:sp>
        <p:nvSpPr>
          <p:cNvPr id="7" name="Rectangle 67"/>
          <p:cNvSpPr>
            <a:spLocks noGrp="1" noChangeArrowheads="1"/>
          </p:cNvSpPr>
          <p:nvPr>
            <p:ph type="sldNum" sz="quarter" idx="12"/>
          </p:nvPr>
        </p:nvSpPr>
        <p:spPr>
          <a:ln/>
        </p:spPr>
        <p:txBody>
          <a:bodyPr/>
          <a:lstStyle>
            <a:lvl1pPr>
              <a:defRPr/>
            </a:lvl1pPr>
          </a:lstStyle>
          <a:p>
            <a:pPr>
              <a:defRPr/>
            </a:pPr>
            <a:fld id="{5FABB6D4-BBE1-4CA4-8203-BEFD6C48E9EB}" type="slidenum">
              <a:rPr lang="en-GB"/>
              <a:pPr>
                <a:defRPr/>
              </a:pPr>
              <a:t>‹#›</a:t>
            </a:fld>
            <a:endParaRPr lang="en-GB"/>
          </a:p>
        </p:txBody>
      </p:sp>
    </p:spTree>
    <p:extLst>
      <p:ext uri="{BB962C8B-B14F-4D97-AF65-F5344CB8AC3E}">
        <p14:creationId xmlns:p14="http://schemas.microsoft.com/office/powerpoint/2010/main" val="21650584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858000"/>
            <a:chOff x="0" y="0"/>
            <a:chExt cx="5760" cy="4320"/>
          </a:xfrm>
        </p:grpSpPr>
        <p:grpSp>
          <p:nvGrpSpPr>
            <p:cNvPr id="1032" name="Group 3"/>
            <p:cNvGrpSpPr>
              <a:grpSpLocks/>
            </p:cNvGrpSpPr>
            <p:nvPr/>
          </p:nvGrpSpPr>
          <p:grpSpPr bwMode="auto">
            <a:xfrm>
              <a:off x="0" y="0"/>
              <a:ext cx="5760" cy="4320"/>
              <a:chOff x="0" y="0"/>
              <a:chExt cx="5760" cy="4320"/>
            </a:xfrm>
          </p:grpSpPr>
          <p:grpSp>
            <p:nvGrpSpPr>
              <p:cNvPr id="1039" name="Group 4"/>
              <p:cNvGrpSpPr>
                <a:grpSpLocks/>
              </p:cNvGrpSpPr>
              <p:nvPr/>
            </p:nvGrpSpPr>
            <p:grpSpPr bwMode="auto">
              <a:xfrm>
                <a:off x="0" y="192"/>
                <a:ext cx="5760" cy="4032"/>
                <a:chOff x="0" y="192"/>
                <a:chExt cx="5760" cy="4032"/>
              </a:xfrm>
            </p:grpSpPr>
            <p:sp>
              <p:nvSpPr>
                <p:cNvPr id="1070" name="Line 5"/>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71" name="Line 6"/>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72" name="Line 7"/>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73" name="Line 8"/>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74" name="Line 9"/>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75" name="Line 10"/>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76" name="Line 11"/>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77" name="Line 12"/>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78" name="Line 13"/>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79" name="Line 14"/>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0" name="Line 15"/>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1" name="Line 16"/>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2" name="Line 17"/>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3" name="Line 18"/>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4" name="Line 19"/>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5" name="Line 20"/>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6" name="Line 21"/>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7" name="Line 22"/>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8" name="Line 23"/>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9" name="Line 24"/>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0" name="Line 25"/>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1" name="Line 26"/>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040" name="Group 27"/>
              <p:cNvGrpSpPr>
                <a:grpSpLocks/>
              </p:cNvGrpSpPr>
              <p:nvPr/>
            </p:nvGrpSpPr>
            <p:grpSpPr bwMode="auto">
              <a:xfrm>
                <a:off x="192" y="0"/>
                <a:ext cx="5376" cy="4320"/>
                <a:chOff x="192" y="0"/>
                <a:chExt cx="5376" cy="4320"/>
              </a:xfrm>
            </p:grpSpPr>
            <p:sp>
              <p:nvSpPr>
                <p:cNvPr id="1041" name="Line 28"/>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42" name="Line 29"/>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43" name="Line 30"/>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44" name="Line 31"/>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45" name="Line 32"/>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46" name="Line 33"/>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47" name="Line 34"/>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48" name="Line 35"/>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49" name="Line 36"/>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50" name="Line 37"/>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51" name="Line 38"/>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52" name="Line 39"/>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53" name="Line 40"/>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54" name="Line 41"/>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55" name="Line 42"/>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56" name="Line 43"/>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57" name="Line 44"/>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58" name="Line 45"/>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59" name="Line 46"/>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60" name="Line 47"/>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61" name="Line 48"/>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62" name="Line 49"/>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63" name="Line 50"/>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64" name="Line 51"/>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65" name="Line 52"/>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66" name="Line 53"/>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67" name="Line 54"/>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68" name="Line 55"/>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69" name="Line 56"/>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033" name="Rectangle 57" descr="60%"/>
            <p:cNvSpPr>
              <a:spLocks noChangeArrowheads="1"/>
            </p:cNvSpPr>
            <p:nvPr/>
          </p:nvSpPr>
          <p:spPr bwMode="ltGray">
            <a:xfrm>
              <a:off x="2112" y="0"/>
              <a:ext cx="3648" cy="96"/>
            </a:xfrm>
            <a:prstGeom prst="rect">
              <a:avLst/>
            </a:prstGeom>
            <a:pattFill prst="pct60">
              <a:fgClr>
                <a:schemeClr val="folHlink"/>
              </a:fgClr>
              <a:bgClr>
                <a:schemeClr val="bg1"/>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algn="ctr" eaLnBrk="0" fontAlgn="base" hangingPunct="0">
                <a:spcBef>
                  <a:spcPct val="0"/>
                </a:spcBef>
                <a:spcAft>
                  <a:spcPct val="0"/>
                </a:spcAft>
                <a:defRPr sz="2400">
                  <a:solidFill>
                    <a:schemeClr val="tx1"/>
                  </a:solidFill>
                  <a:latin typeface="Tahoma" pitchFamily="34" charset="0"/>
                </a:defRPr>
              </a:lvl6pPr>
              <a:lvl7pPr marL="2971800" indent="-228600" algn="ctr" eaLnBrk="0" fontAlgn="base" hangingPunct="0">
                <a:spcBef>
                  <a:spcPct val="0"/>
                </a:spcBef>
                <a:spcAft>
                  <a:spcPct val="0"/>
                </a:spcAft>
                <a:defRPr sz="2400">
                  <a:solidFill>
                    <a:schemeClr val="tx1"/>
                  </a:solidFill>
                  <a:latin typeface="Tahoma" pitchFamily="34" charset="0"/>
                </a:defRPr>
              </a:lvl7pPr>
              <a:lvl8pPr marL="3429000" indent="-228600" algn="ctr" eaLnBrk="0" fontAlgn="base" hangingPunct="0">
                <a:spcBef>
                  <a:spcPct val="0"/>
                </a:spcBef>
                <a:spcAft>
                  <a:spcPct val="0"/>
                </a:spcAft>
                <a:defRPr sz="2400">
                  <a:solidFill>
                    <a:schemeClr val="tx1"/>
                  </a:solidFill>
                  <a:latin typeface="Tahoma" pitchFamily="34" charset="0"/>
                </a:defRPr>
              </a:lvl8pPr>
              <a:lvl9pPr marL="3886200" indent="-228600" algn="ctr" eaLnBrk="0" fontAlgn="base" hangingPunct="0">
                <a:spcBef>
                  <a:spcPct val="0"/>
                </a:spcBef>
                <a:spcAft>
                  <a:spcPct val="0"/>
                </a:spcAft>
                <a:defRPr sz="2400">
                  <a:solidFill>
                    <a:schemeClr val="tx1"/>
                  </a:solidFill>
                  <a:latin typeface="Tahoma" pitchFamily="34" charset="0"/>
                </a:defRPr>
              </a:lvl9pPr>
            </a:lstStyle>
            <a:p>
              <a:pPr algn="l" eaLnBrk="1" hangingPunct="1">
                <a:defRPr/>
              </a:pPr>
              <a:endParaRPr lang="en-GB" altLang="en-US"/>
            </a:p>
          </p:txBody>
        </p:sp>
        <p:sp>
          <p:nvSpPr>
            <p:cNvPr id="1034" name="Line 58"/>
            <p:cNvSpPr>
              <a:spLocks noChangeShapeType="1"/>
            </p:cNvSpPr>
            <p:nvPr/>
          </p:nvSpPr>
          <p:spPr bwMode="ltGray">
            <a:xfrm>
              <a:off x="5568" y="0"/>
              <a:ext cx="0" cy="1488"/>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035" name="Group 59"/>
            <p:cNvGrpSpPr>
              <a:grpSpLocks/>
            </p:cNvGrpSpPr>
            <p:nvPr/>
          </p:nvGrpSpPr>
          <p:grpSpPr bwMode="auto">
            <a:xfrm>
              <a:off x="261" y="892"/>
              <a:ext cx="1124" cy="1464"/>
              <a:chOff x="96" y="916"/>
              <a:chExt cx="2208" cy="2876"/>
            </a:xfrm>
          </p:grpSpPr>
          <p:sp>
            <p:nvSpPr>
              <p:cNvPr id="1036" name="Line 60"/>
              <p:cNvSpPr>
                <a:spLocks noChangeShapeType="1"/>
              </p:cNvSpPr>
              <p:nvPr/>
            </p:nvSpPr>
            <p:spPr bwMode="ltGray">
              <a:xfrm flipH="1">
                <a:off x="96" y="1037"/>
                <a:ext cx="220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7" name="Line 61"/>
              <p:cNvSpPr>
                <a:spLocks noChangeShapeType="1"/>
              </p:cNvSpPr>
              <p:nvPr/>
            </p:nvSpPr>
            <p:spPr bwMode="ltGray">
              <a:xfrm>
                <a:off x="336" y="920"/>
                <a:ext cx="0" cy="2872"/>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8" name="Arc 62"/>
              <p:cNvSpPr>
                <a:spLocks/>
              </p:cNvSpPr>
              <p:nvPr/>
            </p:nvSpPr>
            <p:spPr bwMode="ltGray">
              <a:xfrm flipH="1">
                <a:off x="217" y="916"/>
                <a:ext cx="239" cy="239"/>
              </a:xfrm>
              <a:custGeom>
                <a:avLst/>
                <a:gdLst>
                  <a:gd name="T0" fmla="*/ 0 w 43195"/>
                  <a:gd name="T1" fmla="*/ 0 h 43200"/>
                  <a:gd name="T2" fmla="*/ 0 w 43195"/>
                  <a:gd name="T3" fmla="*/ 0 h 43200"/>
                  <a:gd name="T4" fmla="*/ 0 w 43195"/>
                  <a:gd name="T5" fmla="*/ 0 h 43200"/>
                  <a:gd name="T6" fmla="*/ 0 60000 65536"/>
                  <a:gd name="T7" fmla="*/ 0 60000 65536"/>
                  <a:gd name="T8" fmla="*/ 0 60000 65536"/>
                </a:gdLst>
                <a:ahLst/>
                <a:cxnLst>
                  <a:cxn ang="T6">
                    <a:pos x="T0" y="T1"/>
                  </a:cxn>
                  <a:cxn ang="T7">
                    <a:pos x="T2" y="T3"/>
                  </a:cxn>
                  <a:cxn ang="T8">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lnTo>
                      <a:pt x="21114" y="5"/>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027" name="Rectangle 63"/>
          <p:cNvSpPr>
            <a:spLocks noGrp="1" noChangeArrowheads="1"/>
          </p:cNvSpPr>
          <p:nvPr>
            <p:ph type="title"/>
          </p:nvPr>
        </p:nvSpPr>
        <p:spPr bwMode="auto">
          <a:xfrm>
            <a:off x="609600" y="3048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GB" altLang="en-US"/>
              <a:t>Click to edit Master title style</a:t>
            </a:r>
          </a:p>
        </p:txBody>
      </p:sp>
      <p:sp>
        <p:nvSpPr>
          <p:cNvPr id="1028" name="Rectangle 64" descr="Rectangle: Click to edit Master text styles&#10;Second level&#10;Third level&#10;Fourth level&#10;Fifth level"/>
          <p:cNvSpPr>
            <a:spLocks noGrp="1" noChangeArrowheads="1"/>
          </p:cNvSpPr>
          <p:nvPr>
            <p:ph type="body" idx="1"/>
          </p:nvPr>
        </p:nvSpPr>
        <p:spPr bwMode="auto">
          <a:xfrm>
            <a:off x="838200" y="19050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5185" name="Rectangle 65"/>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400"/>
            </a:lvl1pPr>
          </a:lstStyle>
          <a:p>
            <a:pPr>
              <a:defRPr/>
            </a:pPr>
            <a:endParaRPr lang="en-GB"/>
          </a:p>
        </p:txBody>
      </p:sp>
      <p:sp>
        <p:nvSpPr>
          <p:cNvPr id="5186" name="Rectangle 66"/>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400"/>
            </a:lvl1pPr>
          </a:lstStyle>
          <a:p>
            <a:pPr>
              <a:defRPr/>
            </a:pPr>
            <a:endParaRPr lang="en-GB"/>
          </a:p>
        </p:txBody>
      </p:sp>
      <p:sp>
        <p:nvSpPr>
          <p:cNvPr id="5187" name="Rectangle 67"/>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400"/>
            </a:lvl1pPr>
          </a:lstStyle>
          <a:p>
            <a:pPr>
              <a:defRPr/>
            </a:pPr>
            <a:fld id="{6467EC25-E571-4CD8-B9AC-08B4F2FE9AAB}"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882" r:id="rId1"/>
    <p:sldLayoutId id="2147483871" r:id="rId2"/>
    <p:sldLayoutId id="2147483872" r:id="rId3"/>
    <p:sldLayoutId id="2147483873" r:id="rId4"/>
    <p:sldLayoutId id="2147483874" r:id="rId5"/>
    <p:sldLayoutId id="2147483875" r:id="rId6"/>
    <p:sldLayoutId id="2147483876" r:id="rId7"/>
    <p:sldLayoutId id="2147483877" r:id="rId8"/>
    <p:sldLayoutId id="2147483878" r:id="rId9"/>
    <p:sldLayoutId id="2147483879" r:id="rId10"/>
    <p:sldLayoutId id="2147483880" r:id="rId11"/>
    <p:sldLayoutId id="2147483881" r:id="rId12"/>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hlink"/>
        </a:buClr>
        <a:buSzPct val="110000"/>
        <a:buFont typeface="Wingdings" pitchFamily="2" charset="2"/>
        <a:buBlip>
          <a:blip r:embed="rId14"/>
        </a:buBlip>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60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hlink"/>
        </a:buClr>
        <a:buSzPct val="95000"/>
        <a:buFont typeface="Wingdings" pitchFamily="2" charset="2"/>
        <a:buChar char="w"/>
        <a:defRPr sz="2400">
          <a:solidFill>
            <a:schemeClr val="tx1"/>
          </a:solidFill>
          <a:latin typeface="+mn-lt"/>
        </a:defRPr>
      </a:lvl3pPr>
      <a:lvl4pPr marL="1600200" indent="-228600" algn="l" rtl="0" eaLnBrk="0" fontAlgn="base" hangingPunct="0">
        <a:spcBef>
          <a:spcPct val="20000"/>
        </a:spcBef>
        <a:spcAft>
          <a:spcPct val="0"/>
        </a:spcAft>
        <a:buClr>
          <a:schemeClr val="tx1"/>
        </a:buClr>
        <a:buSzPct val="6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hyperlink" Target="mailto:m.thelwall@wlv.ac.uk"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6.png"/><Relationship Id="rId7" Type="http://schemas.microsoft.com/office/2007/relationships/hdphoto" Target="../media/hdphoto1.wdp"/><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www.youtube.com/watch?v=ANk9qydfGe4"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hdl.handle.net/2436/620985"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lexiurl.wlv.ac.uk/searcher/YouTubeKeyRegister.html" TargetMode="External"/><Relationship Id="rId2" Type="http://schemas.openxmlformats.org/officeDocument/2006/relationships/hyperlink" Target="https://mozdeh.wlv.ac.uk/"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4D29240-BCEF-46A9-8C7E-0F1E57F17354}"/>
              </a:ext>
            </a:extLst>
          </p:cNvPr>
          <p:cNvPicPr>
            <a:picLocks noChangeAspect="1"/>
          </p:cNvPicPr>
          <p:nvPr/>
        </p:nvPicPr>
        <p:blipFill>
          <a:blip r:embed="rId2"/>
          <a:stretch>
            <a:fillRect/>
          </a:stretch>
        </p:blipFill>
        <p:spPr>
          <a:xfrm>
            <a:off x="6246295" y="1988841"/>
            <a:ext cx="2808051" cy="1584175"/>
          </a:xfrm>
          <a:prstGeom prst="rect">
            <a:avLst/>
          </a:prstGeom>
        </p:spPr>
      </p:pic>
      <p:pic>
        <p:nvPicPr>
          <p:cNvPr id="3" name="Picture 2">
            <a:extLst>
              <a:ext uri="{FF2B5EF4-FFF2-40B4-BE49-F238E27FC236}">
                <a16:creationId xmlns:a16="http://schemas.microsoft.com/office/drawing/2014/main" id="{0EAE5EE9-4734-43E6-B1B9-DF0EEBAFBFDA}"/>
              </a:ext>
            </a:extLst>
          </p:cNvPr>
          <p:cNvPicPr>
            <a:picLocks noChangeAspect="1"/>
          </p:cNvPicPr>
          <p:nvPr/>
        </p:nvPicPr>
        <p:blipFill>
          <a:blip r:embed="rId3"/>
          <a:stretch>
            <a:fillRect/>
          </a:stretch>
        </p:blipFill>
        <p:spPr>
          <a:xfrm>
            <a:off x="6228184" y="0"/>
            <a:ext cx="2843808" cy="2011679"/>
          </a:xfrm>
          <a:prstGeom prst="rect">
            <a:avLst/>
          </a:prstGeom>
        </p:spPr>
      </p:pic>
      <p:sp>
        <p:nvSpPr>
          <p:cNvPr id="3074" name="Rectangle 2"/>
          <p:cNvSpPr>
            <a:spLocks noGrp="1" noChangeArrowheads="1"/>
          </p:cNvSpPr>
          <p:nvPr>
            <p:ph type="ctrTitle"/>
          </p:nvPr>
        </p:nvSpPr>
        <p:spPr>
          <a:xfrm>
            <a:off x="690586" y="2926741"/>
            <a:ext cx="8107362" cy="1430883"/>
          </a:xfrm>
        </p:spPr>
        <p:txBody>
          <a:bodyPr/>
          <a:lstStyle/>
          <a:p>
            <a:r>
              <a:rPr lang="en-GB" altLang="en-US" sz="6000" b="1" dirty="0">
                <a:solidFill>
                  <a:srgbClr val="FF0000"/>
                </a:solidFill>
              </a:rPr>
              <a:t>YouTube</a:t>
            </a:r>
            <a:r>
              <a:rPr lang="en-GB" altLang="en-US" sz="6000" b="1" dirty="0"/>
              <a:t> Comments</a:t>
            </a:r>
          </a:p>
        </p:txBody>
      </p:sp>
      <p:sp>
        <p:nvSpPr>
          <p:cNvPr id="3082" name="Subtitle 1" descr="Rectangle: Click to edit Master text styles&#10;Second level&#10;Third level&#10;Fourth level&#10;Fifth level"/>
          <p:cNvSpPr>
            <a:spLocks noGrp="1"/>
          </p:cNvSpPr>
          <p:nvPr>
            <p:ph type="subTitle" idx="1"/>
          </p:nvPr>
        </p:nvSpPr>
        <p:spPr>
          <a:xfrm>
            <a:off x="690586" y="4941168"/>
            <a:ext cx="7943850" cy="1752600"/>
          </a:xfrm>
        </p:spPr>
        <p:txBody>
          <a:bodyPr/>
          <a:lstStyle/>
          <a:p>
            <a:r>
              <a:rPr lang="en-GB" altLang="en-US" dirty="0"/>
              <a:t>Mike Thelwall</a:t>
            </a:r>
          </a:p>
          <a:p>
            <a:r>
              <a:rPr lang="en-GB" altLang="en-US" dirty="0">
                <a:hlinkClick r:id="rId4"/>
              </a:rPr>
              <a:t>m.thelwall@wlv.ac.uk</a:t>
            </a:r>
            <a:endParaRPr lang="en-GB" altLang="en-US" dirty="0"/>
          </a:p>
          <a:p>
            <a:r>
              <a:rPr lang="en-GB" altLang="en-US" sz="2800" dirty="0"/>
              <a:t>http://www.scit.wlv.ac.uk/~cm1993/mycv.html</a:t>
            </a:r>
          </a:p>
        </p:txBody>
      </p:sp>
      <p:sp>
        <p:nvSpPr>
          <p:cNvPr id="7" name="Rectangle 6">
            <a:extLst>
              <a:ext uri="{FF2B5EF4-FFF2-40B4-BE49-F238E27FC236}">
                <a16:creationId xmlns:a16="http://schemas.microsoft.com/office/drawing/2014/main" id="{07B4ABD3-EA43-4B36-9F00-134319571875}"/>
              </a:ext>
            </a:extLst>
          </p:cNvPr>
          <p:cNvSpPr/>
          <p:nvPr/>
        </p:nvSpPr>
        <p:spPr>
          <a:xfrm>
            <a:off x="-14736" y="-99392"/>
            <a:ext cx="7539064" cy="1200329"/>
          </a:xfrm>
          <a:prstGeom prst="rect">
            <a:avLst/>
          </a:prstGeom>
        </p:spPr>
        <p:txBody>
          <a:bodyPr wrap="square">
            <a:spAutoFit/>
          </a:bodyPr>
          <a:lstStyle/>
          <a:p>
            <a:pPr algn="l"/>
            <a:r>
              <a:rPr lang="en-GB" dirty="0">
                <a:solidFill>
                  <a:srgbClr val="002060"/>
                </a:solidFill>
              </a:rPr>
              <a:t>In this course:</a:t>
            </a:r>
          </a:p>
          <a:p>
            <a:pPr algn="l"/>
            <a:r>
              <a:rPr lang="en-GB" b="1" dirty="0">
                <a:solidFill>
                  <a:srgbClr val="002060"/>
                </a:solidFill>
              </a:rPr>
              <a:t>Downloading</a:t>
            </a:r>
            <a:r>
              <a:rPr lang="en-GB" dirty="0">
                <a:solidFill>
                  <a:srgbClr val="002060"/>
                </a:solidFill>
              </a:rPr>
              <a:t> social web texts</a:t>
            </a:r>
            <a:r>
              <a:rPr lang="en-GB" altLang="en-US" dirty="0">
                <a:solidFill>
                  <a:srgbClr val="002060"/>
                </a:solidFill>
              </a:rPr>
              <a:t> </a:t>
            </a:r>
          </a:p>
          <a:p>
            <a:pPr algn="l"/>
            <a:r>
              <a:rPr lang="en-GB" altLang="en-US" dirty="0">
                <a:solidFill>
                  <a:srgbClr val="002060"/>
                </a:solidFill>
              </a:rPr>
              <a:t>then </a:t>
            </a:r>
            <a:r>
              <a:rPr lang="en-GB" b="1" dirty="0">
                <a:solidFill>
                  <a:srgbClr val="002060"/>
                </a:solidFill>
              </a:rPr>
              <a:t>searching, filtering</a:t>
            </a:r>
            <a:r>
              <a:rPr lang="en-GB" dirty="0">
                <a:solidFill>
                  <a:srgbClr val="002060"/>
                </a:solidFill>
              </a:rPr>
              <a:t>, and </a:t>
            </a:r>
            <a:r>
              <a:rPr lang="en-GB" b="1" dirty="0">
                <a:solidFill>
                  <a:srgbClr val="002060"/>
                </a:solidFill>
              </a:rPr>
              <a:t>data mining</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A1CC6457-3306-4B47-8C50-5C239B246B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76700" y="457199"/>
            <a:ext cx="4572000" cy="3467100"/>
          </a:xfrm>
          <a:prstGeom prst="rect">
            <a:avLst/>
          </a:prstGeom>
          <a:noFill/>
          <a:extLst>
            <a:ext uri="{909E8E84-426E-40DD-AFC4-6F175D3DCCD1}">
              <a14:hiddenFill xmlns:a14="http://schemas.microsoft.com/office/drawing/2010/main">
                <a:solidFill>
                  <a:srgbClr val="FFFFFF"/>
                </a:solidFill>
              </a14:hiddenFill>
            </a:ext>
          </a:extLst>
        </p:spPr>
      </p:pic>
      <p:pic>
        <p:nvPicPr>
          <p:cNvPr id="1025" name="Picture 1">
            <a:extLst>
              <a:ext uri="{FF2B5EF4-FFF2-40B4-BE49-F238E27FC236}">
                <a16:creationId xmlns:a16="http://schemas.microsoft.com/office/drawing/2014/main" id="{00EC8A88-9800-46CB-97A5-DBD726F0F0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3808" y="4241835"/>
            <a:ext cx="6115050" cy="26193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ECE87043-8D2D-4D6D-91C1-BC6B6F800EED}"/>
              </a:ext>
            </a:extLst>
          </p:cNvPr>
          <p:cNvSpPr>
            <a:spLocks noChangeArrowheads="1"/>
          </p:cNvSpPr>
          <p:nvPr/>
        </p:nvSpPr>
        <p:spPr bwMode="auto">
          <a:xfrm>
            <a:off x="539552" y="692696"/>
            <a:ext cx="324036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800" b="0" i="0" u="none" strike="noStrike" cap="none" normalizeH="0" baseline="0" dirty="0">
                <a:ln>
                  <a:noFill/>
                </a:ln>
                <a:solidFill>
                  <a:srgbClr val="222222"/>
                </a:solidFill>
                <a:effectLst/>
                <a:latin typeface="Verdana" panose="020B0604030504040204" pitchFamily="34" charset="0"/>
                <a:ea typeface="Times New Roman" panose="02020603050405020304" pitchFamily="18" charset="0"/>
              </a:rPr>
              <a:t>Click the Library sidebar link and scroll to find the YouTube Data API v3.</a:t>
            </a:r>
            <a:endParaRPr kumimoji="0" lang="en-GB" altLang="en-US" sz="1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sp>
        <p:nvSpPr>
          <p:cNvPr id="5" name="Rectangle 4">
            <a:extLst>
              <a:ext uri="{FF2B5EF4-FFF2-40B4-BE49-F238E27FC236}">
                <a16:creationId xmlns:a16="http://schemas.microsoft.com/office/drawing/2014/main" id="{2BED41EF-C2C6-44CE-B35E-6033EBEC7E62}"/>
              </a:ext>
            </a:extLst>
          </p:cNvPr>
          <p:cNvSpPr>
            <a:spLocks noChangeArrowheads="1"/>
          </p:cNvSpPr>
          <p:nvPr/>
        </p:nvSpPr>
        <p:spPr bwMode="auto">
          <a:xfrm>
            <a:off x="467544" y="5085184"/>
            <a:ext cx="1944216"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800" b="0" i="0" u="none" strike="noStrike" cap="none" normalizeH="0" baseline="0" dirty="0">
                <a:ln>
                  <a:noFill/>
                </a:ln>
                <a:solidFill>
                  <a:srgbClr val="222222"/>
                </a:solidFill>
                <a:effectLst/>
                <a:latin typeface="Verdana" panose="020B0604030504040204" pitchFamily="34" charset="0"/>
                <a:ea typeface="Times New Roman" panose="02020603050405020304" pitchFamily="18" charset="0"/>
              </a:rPr>
              <a:t>Make sure that the API is enabled</a:t>
            </a:r>
            <a:endParaRPr kumimoji="0" lang="en-GB" altLang="en-U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pic>
        <p:nvPicPr>
          <p:cNvPr id="6" name="Picture 5">
            <a:extLst>
              <a:ext uri="{FF2B5EF4-FFF2-40B4-BE49-F238E27FC236}">
                <a16:creationId xmlns:a16="http://schemas.microsoft.com/office/drawing/2014/main" id="{B3DF4EA5-BFF9-4CB1-9539-B496F18046A3}"/>
              </a:ext>
            </a:extLst>
          </p:cNvPr>
          <p:cNvPicPr>
            <a:picLocks noChangeAspect="1"/>
          </p:cNvPicPr>
          <p:nvPr/>
        </p:nvPicPr>
        <p:blipFill>
          <a:blip r:embed="rId4"/>
          <a:stretch>
            <a:fillRect/>
          </a:stretch>
        </p:blipFill>
        <p:spPr>
          <a:xfrm>
            <a:off x="971600" y="1781264"/>
            <a:ext cx="1781175" cy="1628775"/>
          </a:xfrm>
          <a:prstGeom prst="rect">
            <a:avLst/>
          </a:prstGeom>
        </p:spPr>
      </p:pic>
      <p:cxnSp>
        <p:nvCxnSpPr>
          <p:cNvPr id="8" name="Straight Arrow Connector 7">
            <a:extLst>
              <a:ext uri="{FF2B5EF4-FFF2-40B4-BE49-F238E27FC236}">
                <a16:creationId xmlns:a16="http://schemas.microsoft.com/office/drawing/2014/main" id="{48CA467A-4BEC-4742-8B01-7B7346E0D990}"/>
              </a:ext>
            </a:extLst>
          </p:cNvPr>
          <p:cNvCxnSpPr>
            <a:cxnSpLocks/>
          </p:cNvCxnSpPr>
          <p:nvPr/>
        </p:nvCxnSpPr>
        <p:spPr bwMode="auto">
          <a:xfrm>
            <a:off x="107504" y="2852936"/>
            <a:ext cx="864096" cy="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Arrow Connector 12">
            <a:extLst>
              <a:ext uri="{FF2B5EF4-FFF2-40B4-BE49-F238E27FC236}">
                <a16:creationId xmlns:a16="http://schemas.microsoft.com/office/drawing/2014/main" id="{93D96260-F8CE-47F2-A0C9-6AC8D36C3F6C}"/>
              </a:ext>
            </a:extLst>
          </p:cNvPr>
          <p:cNvCxnSpPr>
            <a:cxnSpLocks/>
          </p:cNvCxnSpPr>
          <p:nvPr/>
        </p:nvCxnSpPr>
        <p:spPr bwMode="auto">
          <a:xfrm>
            <a:off x="2483768" y="2830987"/>
            <a:ext cx="3600400" cy="21949"/>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Straight Arrow Connector 14">
            <a:extLst>
              <a:ext uri="{FF2B5EF4-FFF2-40B4-BE49-F238E27FC236}">
                <a16:creationId xmlns:a16="http://schemas.microsoft.com/office/drawing/2014/main" id="{7AC0646D-32A5-4BB4-B23F-B92D3FF86DE5}"/>
              </a:ext>
            </a:extLst>
          </p:cNvPr>
          <p:cNvCxnSpPr>
            <a:cxnSpLocks/>
          </p:cNvCxnSpPr>
          <p:nvPr/>
        </p:nvCxnSpPr>
        <p:spPr bwMode="auto">
          <a:xfrm>
            <a:off x="7740352" y="3589889"/>
            <a:ext cx="0" cy="2791439"/>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TextBox 1">
            <a:extLst>
              <a:ext uri="{FF2B5EF4-FFF2-40B4-BE49-F238E27FC236}">
                <a16:creationId xmlns:a16="http://schemas.microsoft.com/office/drawing/2014/main" id="{C1D98D25-1CDD-4A73-818B-94F4996F3DF2}"/>
              </a:ext>
            </a:extLst>
          </p:cNvPr>
          <p:cNvSpPr txBox="1"/>
          <p:nvPr/>
        </p:nvSpPr>
        <p:spPr>
          <a:xfrm>
            <a:off x="120744" y="97727"/>
            <a:ext cx="3955956" cy="461665"/>
          </a:xfrm>
          <a:prstGeom prst="rect">
            <a:avLst/>
          </a:prstGeom>
          <a:noFill/>
        </p:spPr>
        <p:txBody>
          <a:bodyPr wrap="none" rtlCol="0">
            <a:spAutoFit/>
          </a:bodyPr>
          <a:lstStyle/>
          <a:p>
            <a:r>
              <a:rPr lang="en-US" dirty="0"/>
              <a:t>Ideas to help if the key fails</a:t>
            </a:r>
            <a:endParaRPr lang="en-GB" dirty="0"/>
          </a:p>
        </p:txBody>
      </p:sp>
    </p:spTree>
    <p:extLst>
      <p:ext uri="{BB962C8B-B14F-4D97-AF65-F5344CB8AC3E}">
        <p14:creationId xmlns:p14="http://schemas.microsoft.com/office/powerpoint/2010/main" val="35919732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Mozdeh: Name project</a:t>
            </a:r>
          </a:p>
        </p:txBody>
      </p:sp>
      <p:sp>
        <p:nvSpPr>
          <p:cNvPr id="3" name="Content Placeholder 2"/>
          <p:cNvSpPr>
            <a:spLocks noGrp="1"/>
          </p:cNvSpPr>
          <p:nvPr>
            <p:ph idx="1"/>
          </p:nvPr>
        </p:nvSpPr>
        <p:spPr>
          <a:xfrm>
            <a:off x="838200" y="4869160"/>
            <a:ext cx="7772400" cy="1150640"/>
          </a:xfrm>
        </p:spPr>
        <p:txBody>
          <a:bodyPr/>
          <a:lstStyle/>
          <a:p>
            <a:pPr marL="0" indent="0">
              <a:buNone/>
            </a:pPr>
            <a:r>
              <a:rPr lang="en-US" dirty="0"/>
              <a:t>Each data set must be given a project name.</a:t>
            </a:r>
            <a:endParaRPr lang="en-GB" dirty="0"/>
          </a:p>
        </p:txBody>
      </p:sp>
      <p:pic>
        <p:nvPicPr>
          <p:cNvPr id="4" name="Picture 3"/>
          <p:cNvPicPr>
            <a:picLocks noChangeAspect="1"/>
          </p:cNvPicPr>
          <p:nvPr/>
        </p:nvPicPr>
        <p:blipFill>
          <a:blip r:embed="rId2"/>
          <a:stretch>
            <a:fillRect/>
          </a:stretch>
        </p:blipFill>
        <p:spPr>
          <a:xfrm>
            <a:off x="395536" y="2348880"/>
            <a:ext cx="8062434" cy="1800200"/>
          </a:xfrm>
          <a:prstGeom prst="rect">
            <a:avLst/>
          </a:prstGeom>
        </p:spPr>
      </p:pic>
      <p:cxnSp>
        <p:nvCxnSpPr>
          <p:cNvPr id="7" name="Straight Arrow Connector 6">
            <a:extLst>
              <a:ext uri="{FF2B5EF4-FFF2-40B4-BE49-F238E27FC236}">
                <a16:creationId xmlns:a16="http://schemas.microsoft.com/office/drawing/2014/main" id="{0340C778-88AC-4A70-90D4-A9F4BC652BC4}"/>
              </a:ext>
            </a:extLst>
          </p:cNvPr>
          <p:cNvCxnSpPr>
            <a:stCxn id="3" idx="0"/>
          </p:cNvCxnSpPr>
          <p:nvPr/>
        </p:nvCxnSpPr>
        <p:spPr bwMode="auto">
          <a:xfrm flipH="1" flipV="1">
            <a:off x="3131840" y="3789040"/>
            <a:ext cx="1592560" cy="1080120"/>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9840644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139952" y="1227"/>
            <a:ext cx="4940027" cy="7956737"/>
          </a:xfrm>
          <a:prstGeom prst="rect">
            <a:avLst/>
          </a:prstGeom>
        </p:spPr>
      </p:pic>
      <p:sp>
        <p:nvSpPr>
          <p:cNvPr id="3" name="Content Placeholder 2"/>
          <p:cNvSpPr>
            <a:spLocks noGrp="1"/>
          </p:cNvSpPr>
          <p:nvPr>
            <p:ph idx="1"/>
          </p:nvPr>
        </p:nvSpPr>
        <p:spPr>
          <a:xfrm>
            <a:off x="253752" y="1988840"/>
            <a:ext cx="7772400" cy="4114800"/>
          </a:xfrm>
        </p:spPr>
        <p:txBody>
          <a:bodyPr/>
          <a:lstStyle/>
          <a:p>
            <a:pPr marL="0" indent="0">
              <a:buNone/>
            </a:pPr>
            <a:r>
              <a:rPr lang="en-GB" dirty="0"/>
              <a:t>Query by:</a:t>
            </a:r>
          </a:p>
          <a:p>
            <a:pPr marL="0" indent="0">
              <a:buNone/>
            </a:pPr>
            <a:r>
              <a:rPr lang="en-GB" dirty="0"/>
              <a:t>Keywords </a:t>
            </a:r>
            <a:r>
              <a:rPr lang="en-GB" sz="2000" dirty="0"/>
              <a:t>(not recommended)</a:t>
            </a:r>
          </a:p>
          <a:p>
            <a:pPr marL="0" indent="0">
              <a:buNone/>
            </a:pPr>
            <a:r>
              <a:rPr lang="en-GB" dirty="0"/>
              <a:t>Channel IDs</a:t>
            </a:r>
          </a:p>
          <a:p>
            <a:pPr marL="0" indent="0">
              <a:buNone/>
            </a:pPr>
            <a:r>
              <a:rPr lang="en-GB" dirty="0"/>
              <a:t>Video IDs</a:t>
            </a:r>
          </a:p>
        </p:txBody>
      </p:sp>
      <p:pic>
        <p:nvPicPr>
          <p:cNvPr id="6" name="Picture 5"/>
          <p:cNvPicPr>
            <a:picLocks noChangeAspect="1"/>
          </p:cNvPicPr>
          <p:nvPr/>
        </p:nvPicPr>
        <p:blipFill>
          <a:blip r:embed="rId3"/>
          <a:stretch>
            <a:fillRect/>
          </a:stretch>
        </p:blipFill>
        <p:spPr>
          <a:xfrm>
            <a:off x="263606" y="5229200"/>
            <a:ext cx="3571875" cy="2571750"/>
          </a:xfrm>
          <a:prstGeom prst="rect">
            <a:avLst/>
          </a:prstGeom>
        </p:spPr>
      </p:pic>
      <p:cxnSp>
        <p:nvCxnSpPr>
          <p:cNvPr id="8" name="Straight Arrow Connector 7"/>
          <p:cNvCxnSpPr/>
          <p:nvPr/>
        </p:nvCxnSpPr>
        <p:spPr bwMode="auto">
          <a:xfrm>
            <a:off x="2843808" y="3645024"/>
            <a:ext cx="1944216" cy="1008112"/>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Straight Connector 9"/>
          <p:cNvCxnSpPr/>
          <p:nvPr/>
        </p:nvCxnSpPr>
        <p:spPr bwMode="auto">
          <a:xfrm>
            <a:off x="4788024" y="4149080"/>
            <a:ext cx="0" cy="129614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781374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710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1038" y="4637330"/>
            <a:ext cx="4467225" cy="1476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4710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32894" y="1790701"/>
            <a:ext cx="5676900" cy="311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30722" name="Title 1"/>
          <p:cNvSpPr>
            <a:spLocks noGrp="1"/>
          </p:cNvSpPr>
          <p:nvPr>
            <p:ph type="title"/>
          </p:nvPr>
        </p:nvSpPr>
        <p:spPr/>
        <p:txBody>
          <a:bodyPr/>
          <a:lstStyle/>
          <a:p>
            <a:endParaRPr lang="en-GB" altLang="en-US"/>
          </a:p>
        </p:txBody>
      </p:sp>
      <p:pic>
        <p:nvPicPr>
          <p:cNvPr id="3072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69" y="-273467"/>
            <a:ext cx="6335713" cy="25193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cxnSp>
        <p:nvCxnSpPr>
          <p:cNvPr id="30726" name="Straight Arrow Connector 5"/>
          <p:cNvCxnSpPr>
            <a:cxnSpLocks noChangeShapeType="1"/>
          </p:cNvCxnSpPr>
          <p:nvPr/>
        </p:nvCxnSpPr>
        <p:spPr bwMode="auto">
          <a:xfrm flipH="1">
            <a:off x="4716016" y="460597"/>
            <a:ext cx="3638550" cy="1184275"/>
          </a:xfrm>
          <a:prstGeom prst="straightConnector1">
            <a:avLst/>
          </a:prstGeom>
          <a:noFill/>
          <a:ln w="5715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727" name="Straight Arrow Connector 6"/>
          <p:cNvCxnSpPr>
            <a:cxnSpLocks noChangeShapeType="1"/>
          </p:cNvCxnSpPr>
          <p:nvPr/>
        </p:nvCxnSpPr>
        <p:spPr bwMode="auto">
          <a:xfrm>
            <a:off x="4139952" y="2245896"/>
            <a:ext cx="3275012" cy="309562"/>
          </a:xfrm>
          <a:prstGeom prst="straightConnector1">
            <a:avLst/>
          </a:prstGeom>
          <a:noFill/>
          <a:ln w="5715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728" name="Straight Arrow Connector 8"/>
          <p:cNvCxnSpPr>
            <a:cxnSpLocks noChangeShapeType="1"/>
          </p:cNvCxnSpPr>
          <p:nvPr/>
        </p:nvCxnSpPr>
        <p:spPr bwMode="auto">
          <a:xfrm>
            <a:off x="3851920" y="5805264"/>
            <a:ext cx="3313112" cy="0"/>
          </a:xfrm>
          <a:prstGeom prst="straightConnector1">
            <a:avLst/>
          </a:prstGeom>
          <a:noFill/>
          <a:ln w="5715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TextBox 1">
            <a:extLst>
              <a:ext uri="{FF2B5EF4-FFF2-40B4-BE49-F238E27FC236}">
                <a16:creationId xmlns:a16="http://schemas.microsoft.com/office/drawing/2014/main" id="{D2AC7272-0A7D-42DF-BD9C-51264C7B1F17}"/>
              </a:ext>
            </a:extLst>
          </p:cNvPr>
          <p:cNvSpPr txBox="1"/>
          <p:nvPr/>
        </p:nvSpPr>
        <p:spPr>
          <a:xfrm>
            <a:off x="217162" y="404664"/>
            <a:ext cx="5506965" cy="307777"/>
          </a:xfrm>
          <a:prstGeom prst="rect">
            <a:avLst/>
          </a:prstGeom>
          <a:solidFill>
            <a:schemeClr val="accent3"/>
          </a:solidFill>
        </p:spPr>
        <p:txBody>
          <a:bodyPr wrap="square" rtlCol="0">
            <a:spAutoFit/>
          </a:bodyPr>
          <a:lstStyle/>
          <a:p>
            <a:r>
              <a:rPr lang="en-US" sz="1400" dirty="0">
                <a:solidFill>
                  <a:schemeClr val="accent6">
                    <a:lumMod val="50000"/>
                  </a:schemeClr>
                </a:solidFill>
                <a:latin typeface="Arial" panose="020B0604020202020204" pitchFamily="34" charset="0"/>
                <a:cs typeface="Arial" panose="020B0604020202020204" pitchFamily="34" charset="0"/>
              </a:rPr>
              <a:t>Filter out duplicate posts with identical text?</a:t>
            </a:r>
            <a:endParaRPr lang="en-GB" dirty="0">
              <a:solidFill>
                <a:schemeClr val="accent6">
                  <a:lumMod val="50000"/>
                </a:schemeClr>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A32F5244-FC6B-49D2-8674-65FC3F8ED2FF}"/>
              </a:ext>
            </a:extLst>
          </p:cNvPr>
          <p:cNvSpPr txBox="1"/>
          <p:nvPr/>
        </p:nvSpPr>
        <p:spPr>
          <a:xfrm>
            <a:off x="179512" y="6276173"/>
            <a:ext cx="5173917" cy="461665"/>
          </a:xfrm>
          <a:prstGeom prst="rect">
            <a:avLst/>
          </a:prstGeom>
          <a:noFill/>
        </p:spPr>
        <p:txBody>
          <a:bodyPr wrap="none" rtlCol="0">
            <a:spAutoFit/>
          </a:bodyPr>
          <a:lstStyle/>
          <a:p>
            <a:r>
              <a:rPr lang="en-US" dirty="0"/>
              <a:t>Select the default processing options</a:t>
            </a:r>
            <a:endParaRPr lang="en-GB" dirty="0"/>
          </a:p>
        </p:txBody>
      </p:sp>
    </p:spTree>
    <p:extLst>
      <p:ext uri="{BB962C8B-B14F-4D97-AF65-F5344CB8AC3E}">
        <p14:creationId xmlns:p14="http://schemas.microsoft.com/office/powerpoint/2010/main" val="26269439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710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2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710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07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9120573" cy="4941168"/>
          </a:xfrm>
          <a:prstGeom prst="rect">
            <a:avLst/>
          </a:prstGeom>
        </p:spPr>
      </p:pic>
      <p:cxnSp>
        <p:nvCxnSpPr>
          <p:cNvPr id="31748" name="Straight Arrow Connector 3"/>
          <p:cNvCxnSpPr>
            <a:cxnSpLocks noChangeShapeType="1"/>
          </p:cNvCxnSpPr>
          <p:nvPr/>
        </p:nvCxnSpPr>
        <p:spPr bwMode="auto">
          <a:xfrm>
            <a:off x="5148064" y="1602197"/>
            <a:ext cx="2409502" cy="2267434"/>
          </a:xfrm>
          <a:prstGeom prst="straightConnector1">
            <a:avLst/>
          </a:prstGeom>
          <a:noFill/>
          <a:ln w="5715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749" name="Straight Arrow Connector 5"/>
          <p:cNvCxnSpPr>
            <a:cxnSpLocks noChangeShapeType="1"/>
          </p:cNvCxnSpPr>
          <p:nvPr/>
        </p:nvCxnSpPr>
        <p:spPr bwMode="auto">
          <a:xfrm>
            <a:off x="5652120" y="44624"/>
            <a:ext cx="1151483" cy="969839"/>
          </a:xfrm>
          <a:prstGeom prst="straightConnector1">
            <a:avLst/>
          </a:prstGeom>
          <a:noFill/>
          <a:ln w="5715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9" name="Picture 8"/>
          <p:cNvPicPr>
            <a:picLocks noChangeAspect="1"/>
          </p:cNvPicPr>
          <p:nvPr/>
        </p:nvPicPr>
        <p:blipFill>
          <a:blip r:embed="rId3"/>
          <a:stretch>
            <a:fillRect/>
          </a:stretch>
        </p:blipFill>
        <p:spPr>
          <a:xfrm>
            <a:off x="2954" y="5301209"/>
            <a:ext cx="9101242" cy="1532420"/>
          </a:xfrm>
          <a:prstGeom prst="rect">
            <a:avLst/>
          </a:prstGeom>
        </p:spPr>
      </p:pic>
      <p:cxnSp>
        <p:nvCxnSpPr>
          <p:cNvPr id="11" name="Straight Arrow Connector 3"/>
          <p:cNvCxnSpPr>
            <a:cxnSpLocks noChangeShapeType="1"/>
          </p:cNvCxnSpPr>
          <p:nvPr/>
        </p:nvCxnSpPr>
        <p:spPr bwMode="auto">
          <a:xfrm flipH="1">
            <a:off x="5397326" y="4797152"/>
            <a:ext cx="1592977" cy="404627"/>
          </a:xfrm>
          <a:prstGeom prst="straightConnector1">
            <a:avLst/>
          </a:prstGeom>
          <a:noFill/>
          <a:ln w="5715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63629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Comments saved locally</a:t>
            </a:r>
          </a:p>
        </p:txBody>
      </p:sp>
      <p:sp>
        <p:nvSpPr>
          <p:cNvPr id="3" name="Content Placeholder 2"/>
          <p:cNvSpPr>
            <a:spLocks noGrp="1"/>
          </p:cNvSpPr>
          <p:nvPr>
            <p:ph idx="1"/>
          </p:nvPr>
        </p:nvSpPr>
        <p:spPr>
          <a:xfrm>
            <a:off x="2110732" y="1645663"/>
            <a:ext cx="7772400" cy="4114800"/>
          </a:xfrm>
        </p:spPr>
        <p:txBody>
          <a:bodyPr/>
          <a:lstStyle/>
          <a:p>
            <a:pPr marL="0" indent="0">
              <a:buNone/>
            </a:pPr>
            <a:r>
              <a:rPr lang="en-GB" dirty="0"/>
              <a:t>Comments in a file</a:t>
            </a:r>
          </a:p>
        </p:txBody>
      </p:sp>
      <p:pic>
        <p:nvPicPr>
          <p:cNvPr id="4" name="Picture 3"/>
          <p:cNvPicPr>
            <a:picLocks noChangeAspect="1"/>
          </p:cNvPicPr>
          <p:nvPr/>
        </p:nvPicPr>
        <p:blipFill>
          <a:blip r:embed="rId2"/>
          <a:stretch>
            <a:fillRect/>
          </a:stretch>
        </p:blipFill>
        <p:spPr>
          <a:xfrm>
            <a:off x="18201" y="2348880"/>
            <a:ext cx="9019623" cy="3933056"/>
          </a:xfrm>
          <a:prstGeom prst="rect">
            <a:avLst/>
          </a:prstGeom>
        </p:spPr>
      </p:pic>
      <p:cxnSp>
        <p:nvCxnSpPr>
          <p:cNvPr id="6" name="Straight Arrow Connector 5"/>
          <p:cNvCxnSpPr/>
          <p:nvPr/>
        </p:nvCxnSpPr>
        <p:spPr bwMode="auto">
          <a:xfrm flipH="1">
            <a:off x="1763688" y="2151017"/>
            <a:ext cx="432048" cy="341879"/>
          </a:xfrm>
          <a:prstGeom prst="straightConnector1">
            <a:avLst/>
          </a:prstGeom>
          <a:solidFill>
            <a:schemeClr val="accent1"/>
          </a:solidFill>
          <a:ln w="444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aphicFrame>
        <p:nvGraphicFramePr>
          <p:cNvPr id="10" name="Table 9"/>
          <p:cNvGraphicFramePr>
            <a:graphicFrameLocks noGrp="1"/>
          </p:cNvGraphicFramePr>
          <p:nvPr/>
        </p:nvGraphicFramePr>
        <p:xfrm>
          <a:off x="6749311" y="141312"/>
          <a:ext cx="2273300" cy="2821305"/>
        </p:xfrm>
        <a:graphic>
          <a:graphicData uri="http://schemas.openxmlformats.org/drawingml/2006/table">
            <a:tbl>
              <a:tblPr>
                <a:tableStyleId>{5C22544A-7EE6-4342-B048-85BDC9FD1C3A}</a:tableStyleId>
              </a:tblPr>
              <a:tblGrid>
                <a:gridCol w="16637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tblGrid>
              <a:tr h="190500">
                <a:tc>
                  <a:txBody>
                    <a:bodyPr/>
                    <a:lstStyle/>
                    <a:p>
                      <a:pPr algn="l" fontAlgn="b"/>
                      <a:r>
                        <a:rPr lang="en-GB" sz="1100" u="none" strike="noStrike" dirty="0" err="1">
                          <a:effectLst/>
                        </a:rPr>
                        <a:t>VideoID</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0"/>
                  </a:ext>
                </a:extLst>
              </a:tr>
              <a:tr h="190500">
                <a:tc>
                  <a:txBody>
                    <a:bodyPr/>
                    <a:lstStyle/>
                    <a:p>
                      <a:pPr algn="l" fontAlgn="b"/>
                      <a:r>
                        <a:rPr lang="en-GB" sz="1100" u="none" strike="noStrike">
                          <a:effectLst/>
                        </a:rPr>
                        <a:t>CommentID</a:t>
                      </a:r>
                      <a:endParaRPr lang="en-GB" sz="11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1"/>
                  </a:ext>
                </a:extLst>
              </a:tr>
              <a:tr h="190500">
                <a:tc>
                  <a:txBody>
                    <a:bodyPr/>
                    <a:lstStyle/>
                    <a:p>
                      <a:pPr algn="l" fontAlgn="b"/>
                      <a:r>
                        <a:rPr lang="en-GB" sz="1100" u="none" strike="noStrike">
                          <a:effectLst/>
                        </a:rPr>
                        <a:t>CommentPublished</a:t>
                      </a:r>
                      <a:endParaRPr lang="en-GB" sz="11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2"/>
                  </a:ext>
                </a:extLst>
              </a:tr>
              <a:tr h="190500">
                <a:tc>
                  <a:txBody>
                    <a:bodyPr/>
                    <a:lstStyle/>
                    <a:p>
                      <a:pPr algn="l" fontAlgn="b"/>
                      <a:r>
                        <a:rPr lang="en-GB" sz="1100" u="none" strike="noStrike">
                          <a:effectLst/>
                        </a:rPr>
                        <a:t>CommentUpdated</a:t>
                      </a:r>
                      <a:endParaRPr lang="en-GB" sz="11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3"/>
                  </a:ext>
                </a:extLst>
              </a:tr>
              <a:tr h="190500">
                <a:tc>
                  <a:txBody>
                    <a:bodyPr/>
                    <a:lstStyle/>
                    <a:p>
                      <a:pPr algn="l" fontAlgn="b"/>
                      <a:r>
                        <a:rPr lang="en-GB" sz="1100" u="none" strike="noStrike" dirty="0" err="1">
                          <a:effectLst/>
                        </a:rPr>
                        <a:t>CommentTextDisplay</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4"/>
                  </a:ext>
                </a:extLst>
              </a:tr>
              <a:tr h="190500">
                <a:tc>
                  <a:txBody>
                    <a:bodyPr/>
                    <a:lstStyle/>
                    <a:p>
                      <a:pPr algn="l" fontAlgn="b"/>
                      <a:r>
                        <a:rPr lang="en-GB" sz="1100" u="none" strike="noStrike">
                          <a:effectLst/>
                        </a:rPr>
                        <a:t>CommentAuthorName</a:t>
                      </a:r>
                      <a:endParaRPr lang="en-GB" sz="11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5"/>
                  </a:ext>
                </a:extLst>
              </a:tr>
              <a:tr h="190500">
                <a:tc>
                  <a:txBody>
                    <a:bodyPr/>
                    <a:lstStyle/>
                    <a:p>
                      <a:pPr algn="l" fontAlgn="b"/>
                      <a:r>
                        <a:rPr lang="en-GB" sz="1100" u="none" strike="noStrike">
                          <a:effectLst/>
                        </a:rPr>
                        <a:t>CommentAuthorURI</a:t>
                      </a:r>
                      <a:endParaRPr lang="en-GB" sz="11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6"/>
                  </a:ext>
                </a:extLst>
              </a:tr>
              <a:tr h="190500">
                <a:tc>
                  <a:txBody>
                    <a:bodyPr/>
                    <a:lstStyle/>
                    <a:p>
                      <a:pPr algn="l" fontAlgn="b"/>
                      <a:r>
                        <a:rPr lang="en-GB" sz="1100" u="none" strike="noStrike">
                          <a:effectLst/>
                        </a:rPr>
                        <a:t>CommentCanReply</a:t>
                      </a:r>
                      <a:endParaRPr lang="en-GB" sz="11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7"/>
                  </a:ext>
                </a:extLst>
              </a:tr>
              <a:tr h="190500">
                <a:tc>
                  <a:txBody>
                    <a:bodyPr/>
                    <a:lstStyle/>
                    <a:p>
                      <a:pPr algn="l" fontAlgn="b"/>
                      <a:r>
                        <a:rPr lang="en-GB" sz="1100" u="none" strike="noStrike">
                          <a:effectLst/>
                        </a:rPr>
                        <a:t>CommentTotalReplyCount</a:t>
                      </a:r>
                      <a:endParaRPr lang="en-GB" sz="11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8"/>
                  </a:ext>
                </a:extLst>
              </a:tr>
              <a:tr h="190500">
                <a:tc>
                  <a:txBody>
                    <a:bodyPr/>
                    <a:lstStyle/>
                    <a:p>
                      <a:pPr algn="l" fontAlgn="b"/>
                      <a:r>
                        <a:rPr lang="en-GB" sz="1100" u="none" strike="noStrike">
                          <a:effectLst/>
                        </a:rPr>
                        <a:t>CommentisPublic</a:t>
                      </a:r>
                      <a:endParaRPr lang="en-GB" sz="11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9"/>
                  </a:ext>
                </a:extLst>
              </a:tr>
              <a:tr h="190500">
                <a:tc>
                  <a:txBody>
                    <a:bodyPr/>
                    <a:lstStyle/>
                    <a:p>
                      <a:pPr algn="l" fontAlgn="b"/>
                      <a:r>
                        <a:rPr lang="en-GB" sz="1100" u="none" strike="noStrike">
                          <a:effectLst/>
                        </a:rPr>
                        <a:t>CommentLikeCount</a:t>
                      </a:r>
                      <a:endParaRPr lang="en-GB" sz="11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10"/>
                  </a:ext>
                </a:extLst>
              </a:tr>
              <a:tr h="190500">
                <a:tc>
                  <a:txBody>
                    <a:bodyPr/>
                    <a:lstStyle/>
                    <a:p>
                      <a:pPr algn="l" fontAlgn="b"/>
                      <a:r>
                        <a:rPr lang="en-GB" sz="1100" u="none" strike="noStrike">
                          <a:effectLst/>
                        </a:rPr>
                        <a:t>CommentVewerRating</a:t>
                      </a:r>
                      <a:endParaRPr lang="en-GB" sz="11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11"/>
                  </a:ext>
                </a:extLst>
              </a:tr>
              <a:tr h="190500">
                <a:tc>
                  <a:txBody>
                    <a:bodyPr/>
                    <a:lstStyle/>
                    <a:p>
                      <a:pPr algn="l" fontAlgn="b"/>
                      <a:r>
                        <a:rPr lang="en-GB" sz="1100" u="none" strike="noStrike">
                          <a:effectLst/>
                        </a:rPr>
                        <a:t>IsReply</a:t>
                      </a:r>
                      <a:endParaRPr lang="en-GB" sz="11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12"/>
                  </a:ext>
                </a:extLst>
              </a:tr>
              <a:tr h="190500">
                <a:tc>
                  <a:txBody>
                    <a:bodyPr/>
                    <a:lstStyle/>
                    <a:p>
                      <a:pPr algn="l" fontAlgn="b"/>
                      <a:r>
                        <a:rPr lang="en-GB" sz="1100" u="none" strike="noStrike">
                          <a:effectLst/>
                        </a:rPr>
                        <a:t>CommentPosterInfo</a:t>
                      </a:r>
                      <a:endParaRPr lang="en-GB" sz="11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dirty="0">
                          <a:effectLst/>
                        </a:rPr>
                        <a:t>[currently empty</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13"/>
                  </a:ext>
                </a:extLst>
              </a:tr>
            </a:tbl>
          </a:graphicData>
        </a:graphic>
      </p:graphicFrame>
      <p:sp>
        <p:nvSpPr>
          <p:cNvPr id="11" name="TextBox 10"/>
          <p:cNvSpPr txBox="1"/>
          <p:nvPr/>
        </p:nvSpPr>
        <p:spPr>
          <a:xfrm>
            <a:off x="2752087" y="192549"/>
            <a:ext cx="2105961" cy="461665"/>
          </a:xfrm>
          <a:prstGeom prst="rect">
            <a:avLst/>
          </a:prstGeom>
          <a:noFill/>
        </p:spPr>
        <p:txBody>
          <a:bodyPr wrap="none" rtlCol="0">
            <a:spAutoFit/>
          </a:bodyPr>
          <a:lstStyle/>
          <a:p>
            <a:r>
              <a:rPr lang="en-GB" dirty="0"/>
              <a:t>Data collected</a:t>
            </a:r>
          </a:p>
        </p:txBody>
      </p:sp>
      <p:cxnSp>
        <p:nvCxnSpPr>
          <p:cNvPr id="13" name="Straight Arrow Connector 12"/>
          <p:cNvCxnSpPr/>
          <p:nvPr/>
        </p:nvCxnSpPr>
        <p:spPr bwMode="auto">
          <a:xfrm>
            <a:off x="4816920" y="475823"/>
            <a:ext cx="1627288" cy="106383"/>
          </a:xfrm>
          <a:prstGeom prst="straightConnector1">
            <a:avLst/>
          </a:prstGeom>
          <a:solidFill>
            <a:schemeClr val="accent1"/>
          </a:solidFill>
          <a:ln w="444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98931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039" y="304800"/>
            <a:ext cx="8974457" cy="747936"/>
          </a:xfrm>
        </p:spPr>
        <p:txBody>
          <a:bodyPr/>
          <a:lstStyle/>
          <a:p>
            <a:r>
              <a:rPr lang="en-GB" dirty="0"/>
              <a:t>Comments copied to a spreadsheet</a:t>
            </a:r>
          </a:p>
        </p:txBody>
      </p:sp>
      <p:sp>
        <p:nvSpPr>
          <p:cNvPr id="3" name="Content Placeholder 2"/>
          <p:cNvSpPr>
            <a:spLocks noGrp="1"/>
          </p:cNvSpPr>
          <p:nvPr>
            <p:ph idx="1"/>
          </p:nvPr>
        </p:nvSpPr>
        <p:spPr/>
        <p:txBody>
          <a:bodyPr/>
          <a:lstStyle/>
          <a:p>
            <a:endParaRPr lang="en-GB"/>
          </a:p>
        </p:txBody>
      </p:sp>
      <p:pic>
        <p:nvPicPr>
          <p:cNvPr id="5" name="Picture 4"/>
          <p:cNvPicPr>
            <a:picLocks noChangeAspect="1"/>
          </p:cNvPicPr>
          <p:nvPr/>
        </p:nvPicPr>
        <p:blipFill>
          <a:blip r:embed="rId2"/>
          <a:stretch>
            <a:fillRect/>
          </a:stretch>
        </p:blipFill>
        <p:spPr>
          <a:xfrm>
            <a:off x="62039" y="1556792"/>
            <a:ext cx="9050508" cy="5301208"/>
          </a:xfrm>
          <a:prstGeom prst="rect">
            <a:avLst/>
          </a:prstGeom>
        </p:spPr>
      </p:pic>
      <p:sp>
        <p:nvSpPr>
          <p:cNvPr id="4" name="TextBox 3"/>
          <p:cNvSpPr txBox="1"/>
          <p:nvPr/>
        </p:nvSpPr>
        <p:spPr>
          <a:xfrm>
            <a:off x="1401665" y="4365104"/>
            <a:ext cx="7079951" cy="461665"/>
          </a:xfrm>
          <a:prstGeom prst="rect">
            <a:avLst/>
          </a:prstGeom>
          <a:solidFill>
            <a:schemeClr val="bg1"/>
          </a:solidFill>
        </p:spPr>
        <p:txBody>
          <a:bodyPr wrap="none" rtlCol="0">
            <a:spAutoFit/>
          </a:bodyPr>
          <a:lstStyle/>
          <a:p>
            <a:r>
              <a:rPr lang="en-GB" dirty="0"/>
              <a:t>Format cells as “Text” first to avoid </a:t>
            </a:r>
            <a:r>
              <a:rPr lang="en-GB" dirty="0">
                <a:solidFill>
                  <a:srgbClr val="FF0000"/>
                </a:solidFill>
              </a:rPr>
              <a:t>#NAME? </a:t>
            </a:r>
            <a:r>
              <a:rPr lang="en-GB" dirty="0"/>
              <a:t>errors</a:t>
            </a:r>
          </a:p>
        </p:txBody>
      </p:sp>
    </p:spTree>
    <p:extLst>
      <p:ext uri="{BB962C8B-B14F-4D97-AF65-F5344CB8AC3E}">
        <p14:creationId xmlns:p14="http://schemas.microsoft.com/office/powerpoint/2010/main" val="26613570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F90D8-552B-4B0B-996C-6F7F18B7668D}"/>
              </a:ext>
            </a:extLst>
          </p:cNvPr>
          <p:cNvSpPr>
            <a:spLocks noGrp="1"/>
          </p:cNvSpPr>
          <p:nvPr>
            <p:ph type="ctrTitle"/>
          </p:nvPr>
        </p:nvSpPr>
        <p:spPr>
          <a:xfrm>
            <a:off x="882080" y="1772816"/>
            <a:ext cx="8261920" cy="1143000"/>
          </a:xfrm>
        </p:spPr>
        <p:txBody>
          <a:bodyPr/>
          <a:lstStyle/>
          <a:p>
            <a:r>
              <a:rPr lang="en-US" dirty="0"/>
              <a:t>Searching and filtering downloaded YouTube comments</a:t>
            </a:r>
            <a:endParaRPr lang="en-GB" dirty="0"/>
          </a:p>
        </p:txBody>
      </p:sp>
      <p:sp>
        <p:nvSpPr>
          <p:cNvPr id="3" name="Subtitle 2">
            <a:extLst>
              <a:ext uri="{FF2B5EF4-FFF2-40B4-BE49-F238E27FC236}">
                <a16:creationId xmlns:a16="http://schemas.microsoft.com/office/drawing/2014/main" id="{F2E6CEDF-EB08-4D18-9C30-57AE43A96B98}"/>
              </a:ext>
            </a:extLst>
          </p:cNvPr>
          <p:cNvSpPr>
            <a:spLocks noGrp="1"/>
          </p:cNvSpPr>
          <p:nvPr>
            <p:ph type="subTitle" idx="1"/>
          </p:nvPr>
        </p:nvSpPr>
        <p:spPr/>
        <p:txBody>
          <a:bodyPr/>
          <a:lstStyle/>
          <a:p>
            <a:endParaRPr lang="en-GB" dirty="0"/>
          </a:p>
        </p:txBody>
      </p:sp>
      <p:sp>
        <p:nvSpPr>
          <p:cNvPr id="4" name="Rectangle 3">
            <a:extLst>
              <a:ext uri="{FF2B5EF4-FFF2-40B4-BE49-F238E27FC236}">
                <a16:creationId xmlns:a16="http://schemas.microsoft.com/office/drawing/2014/main" id="{5E92C3DE-ABBD-4145-B8DB-7CA36EEBD274}"/>
              </a:ext>
            </a:extLst>
          </p:cNvPr>
          <p:cNvSpPr/>
          <p:nvPr/>
        </p:nvSpPr>
        <p:spPr>
          <a:xfrm>
            <a:off x="0" y="-99392"/>
            <a:ext cx="8316416" cy="1200329"/>
          </a:xfrm>
          <a:prstGeom prst="rect">
            <a:avLst/>
          </a:prstGeom>
        </p:spPr>
        <p:txBody>
          <a:bodyPr wrap="square">
            <a:spAutoFit/>
          </a:bodyPr>
          <a:lstStyle/>
          <a:p>
            <a:pPr algn="l"/>
            <a:r>
              <a:rPr lang="en-GB" dirty="0">
                <a:solidFill>
                  <a:srgbClr val="002060"/>
                </a:solidFill>
              </a:rPr>
              <a:t>In this course:</a:t>
            </a:r>
          </a:p>
          <a:p>
            <a:pPr algn="l"/>
            <a:r>
              <a:rPr lang="en-GB" dirty="0">
                <a:solidFill>
                  <a:srgbClr val="002060"/>
                </a:solidFill>
              </a:rPr>
              <a:t>Downloading social web texts</a:t>
            </a:r>
            <a:r>
              <a:rPr lang="en-GB" altLang="en-US" dirty="0">
                <a:solidFill>
                  <a:srgbClr val="002060"/>
                </a:solidFill>
              </a:rPr>
              <a:t> </a:t>
            </a:r>
          </a:p>
          <a:p>
            <a:pPr algn="l"/>
            <a:r>
              <a:rPr lang="en-GB" altLang="en-US" dirty="0">
                <a:solidFill>
                  <a:srgbClr val="002060"/>
                </a:solidFill>
              </a:rPr>
              <a:t>then </a:t>
            </a:r>
            <a:r>
              <a:rPr lang="en-GB" b="1" dirty="0">
                <a:solidFill>
                  <a:srgbClr val="002060"/>
                </a:solidFill>
              </a:rPr>
              <a:t>searching, filtering</a:t>
            </a:r>
            <a:r>
              <a:rPr lang="en-GB" dirty="0">
                <a:solidFill>
                  <a:srgbClr val="002060"/>
                </a:solidFill>
              </a:rPr>
              <a:t>, and data mining</a:t>
            </a:r>
            <a:r>
              <a:rPr lang="en-GB" b="1" dirty="0">
                <a:solidFill>
                  <a:srgbClr val="002060"/>
                </a:solidFill>
              </a:rPr>
              <a:t> </a:t>
            </a:r>
            <a:r>
              <a:rPr lang="en-GB" dirty="0">
                <a:solidFill>
                  <a:srgbClr val="002060"/>
                </a:solidFill>
              </a:rPr>
              <a:t>them</a:t>
            </a:r>
            <a:endParaRPr lang="en-GB" dirty="0"/>
          </a:p>
        </p:txBody>
      </p:sp>
    </p:spTree>
    <p:extLst>
      <p:ext uri="{BB962C8B-B14F-4D97-AF65-F5344CB8AC3E}">
        <p14:creationId xmlns:p14="http://schemas.microsoft.com/office/powerpoint/2010/main" val="42208303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useBgFill="1">
        <p:nvSpPr>
          <p:cNvPr id="2" name="Title 1">
            <a:extLst>
              <a:ext uri="{FF2B5EF4-FFF2-40B4-BE49-F238E27FC236}">
                <a16:creationId xmlns:a16="http://schemas.microsoft.com/office/drawing/2014/main" id="{4B8E78BE-F4E0-4068-9CCD-0ABAFF5D67EB}"/>
              </a:ext>
            </a:extLst>
          </p:cNvPr>
          <p:cNvSpPr>
            <a:spLocks noGrp="1"/>
          </p:cNvSpPr>
          <p:nvPr>
            <p:ph type="title"/>
          </p:nvPr>
        </p:nvSpPr>
        <p:spPr>
          <a:xfrm>
            <a:off x="179512" y="304800"/>
            <a:ext cx="8712968" cy="675928"/>
          </a:xfrm>
        </p:spPr>
        <p:txBody>
          <a:bodyPr/>
          <a:lstStyle/>
          <a:p>
            <a:r>
              <a:rPr lang="en-US" dirty="0"/>
              <a:t>Search/filter saved comments</a:t>
            </a:r>
            <a:endParaRPr lang="en-GB" dirty="0"/>
          </a:p>
        </p:txBody>
      </p:sp>
      <p:sp>
        <p:nvSpPr>
          <p:cNvPr id="3" name="Content Placeholder 2">
            <a:extLst>
              <a:ext uri="{FF2B5EF4-FFF2-40B4-BE49-F238E27FC236}">
                <a16:creationId xmlns:a16="http://schemas.microsoft.com/office/drawing/2014/main" id="{05F79DBB-581D-40A9-80A0-52468F4303A0}"/>
              </a:ext>
            </a:extLst>
          </p:cNvPr>
          <p:cNvSpPr>
            <a:spLocks noGrp="1"/>
          </p:cNvSpPr>
          <p:nvPr>
            <p:ph idx="1"/>
          </p:nvPr>
        </p:nvSpPr>
        <p:spPr/>
        <p:txBody>
          <a:bodyPr/>
          <a:lstStyle/>
          <a:p>
            <a:endParaRPr lang="en-GB"/>
          </a:p>
        </p:txBody>
      </p:sp>
      <p:pic>
        <p:nvPicPr>
          <p:cNvPr id="4" name="Picture 3">
            <a:extLst>
              <a:ext uri="{FF2B5EF4-FFF2-40B4-BE49-F238E27FC236}">
                <a16:creationId xmlns:a16="http://schemas.microsoft.com/office/drawing/2014/main" id="{42FC286B-86C8-4342-9D8F-9295DD63FB54}"/>
              </a:ext>
            </a:extLst>
          </p:cNvPr>
          <p:cNvPicPr>
            <a:picLocks noChangeAspect="1"/>
          </p:cNvPicPr>
          <p:nvPr/>
        </p:nvPicPr>
        <p:blipFill>
          <a:blip r:embed="rId2"/>
          <a:stretch>
            <a:fillRect/>
          </a:stretch>
        </p:blipFill>
        <p:spPr>
          <a:xfrm>
            <a:off x="35496" y="1124744"/>
            <a:ext cx="9144000" cy="6363808"/>
          </a:xfrm>
          <a:prstGeom prst="rect">
            <a:avLst/>
          </a:prstGeom>
        </p:spPr>
      </p:pic>
      <p:sp>
        <p:nvSpPr>
          <p:cNvPr id="5" name="Cloud 4">
            <a:extLst>
              <a:ext uri="{FF2B5EF4-FFF2-40B4-BE49-F238E27FC236}">
                <a16:creationId xmlns:a16="http://schemas.microsoft.com/office/drawing/2014/main" id="{7BA44F45-214D-456B-B2BE-5C54282265A8}"/>
              </a:ext>
            </a:extLst>
          </p:cNvPr>
          <p:cNvSpPr/>
          <p:nvPr/>
        </p:nvSpPr>
        <p:spPr bwMode="auto">
          <a:xfrm>
            <a:off x="0" y="1664804"/>
            <a:ext cx="997034" cy="648072"/>
          </a:xfrm>
          <a:prstGeom prst="cloud">
            <a:avLst/>
          </a:prstGeom>
          <a:noFill/>
          <a:ln w="60325" cap="flat" cmpd="sng" algn="ctr">
            <a:solidFill>
              <a:srgbClr val="FF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ahoma" pitchFamily="34" charset="0"/>
            </a:endParaRPr>
          </a:p>
        </p:txBody>
      </p:sp>
      <p:sp>
        <p:nvSpPr>
          <p:cNvPr id="6" name="Cloud 5">
            <a:extLst>
              <a:ext uri="{FF2B5EF4-FFF2-40B4-BE49-F238E27FC236}">
                <a16:creationId xmlns:a16="http://schemas.microsoft.com/office/drawing/2014/main" id="{8383DC81-45AA-4798-AEDE-9DFF305C6382}"/>
              </a:ext>
            </a:extLst>
          </p:cNvPr>
          <p:cNvSpPr/>
          <p:nvPr/>
        </p:nvSpPr>
        <p:spPr bwMode="auto">
          <a:xfrm>
            <a:off x="100372" y="4869160"/>
            <a:ext cx="1440160" cy="936104"/>
          </a:xfrm>
          <a:prstGeom prst="cloud">
            <a:avLst/>
          </a:prstGeom>
          <a:noFill/>
          <a:ln w="60325" cap="flat" cmpd="sng" algn="ctr">
            <a:solidFill>
              <a:srgbClr val="FF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19073433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B0857-66B3-4760-B0B7-94D91D8535E6}"/>
              </a:ext>
            </a:extLst>
          </p:cNvPr>
          <p:cNvSpPr>
            <a:spLocks noGrp="1"/>
          </p:cNvSpPr>
          <p:nvPr>
            <p:ph type="title"/>
          </p:nvPr>
        </p:nvSpPr>
        <p:spPr>
          <a:xfrm>
            <a:off x="609600" y="192657"/>
            <a:ext cx="7772400" cy="603920"/>
          </a:xfrm>
        </p:spPr>
        <p:txBody>
          <a:bodyPr/>
          <a:lstStyle/>
          <a:p>
            <a:r>
              <a:rPr lang="en-US" dirty="0"/>
              <a:t>Other filters</a:t>
            </a:r>
            <a:endParaRPr lang="en-GB" dirty="0"/>
          </a:p>
        </p:txBody>
      </p:sp>
      <p:sp>
        <p:nvSpPr>
          <p:cNvPr id="3" name="Content Placeholder 2">
            <a:extLst>
              <a:ext uri="{FF2B5EF4-FFF2-40B4-BE49-F238E27FC236}">
                <a16:creationId xmlns:a16="http://schemas.microsoft.com/office/drawing/2014/main" id="{32B0F9F6-74D7-4677-994B-C77320924AC5}"/>
              </a:ext>
            </a:extLst>
          </p:cNvPr>
          <p:cNvSpPr>
            <a:spLocks noGrp="1"/>
          </p:cNvSpPr>
          <p:nvPr>
            <p:ph idx="1"/>
          </p:nvPr>
        </p:nvSpPr>
        <p:spPr>
          <a:xfrm>
            <a:off x="539552" y="927321"/>
            <a:ext cx="7772400" cy="1740024"/>
          </a:xfrm>
        </p:spPr>
        <p:txBody>
          <a:bodyPr/>
          <a:lstStyle/>
          <a:p>
            <a:pPr marL="0" indent="0">
              <a:buNone/>
            </a:pPr>
            <a:r>
              <a:rPr lang="en-US" dirty="0"/>
              <a:t>Like filter.</a:t>
            </a:r>
          </a:p>
          <a:p>
            <a:pPr marL="0" indent="0">
              <a:buNone/>
            </a:pPr>
            <a:r>
              <a:rPr lang="en-US" dirty="0"/>
              <a:t>Sentiment filter.</a:t>
            </a:r>
          </a:p>
        </p:txBody>
      </p:sp>
      <p:pic>
        <p:nvPicPr>
          <p:cNvPr id="4" name="Picture 3">
            <a:extLst>
              <a:ext uri="{FF2B5EF4-FFF2-40B4-BE49-F238E27FC236}">
                <a16:creationId xmlns:a16="http://schemas.microsoft.com/office/drawing/2014/main" id="{895DD5E0-DFA9-4D31-B522-C2C8D6FA1986}"/>
              </a:ext>
            </a:extLst>
          </p:cNvPr>
          <p:cNvPicPr>
            <a:picLocks noChangeAspect="1"/>
          </p:cNvPicPr>
          <p:nvPr/>
        </p:nvPicPr>
        <p:blipFill>
          <a:blip r:embed="rId2"/>
          <a:stretch>
            <a:fillRect/>
          </a:stretch>
        </p:blipFill>
        <p:spPr>
          <a:xfrm>
            <a:off x="152400" y="3861048"/>
            <a:ext cx="9144000" cy="1898577"/>
          </a:xfrm>
          <a:prstGeom prst="rect">
            <a:avLst/>
          </a:prstGeom>
        </p:spPr>
      </p:pic>
      <p:sp>
        <p:nvSpPr>
          <p:cNvPr id="6" name="Rectangle 5">
            <a:extLst>
              <a:ext uri="{FF2B5EF4-FFF2-40B4-BE49-F238E27FC236}">
                <a16:creationId xmlns:a16="http://schemas.microsoft.com/office/drawing/2014/main" id="{0E31D488-A729-418D-ABC0-2EDEB701606A}"/>
              </a:ext>
            </a:extLst>
          </p:cNvPr>
          <p:cNvSpPr/>
          <p:nvPr/>
        </p:nvSpPr>
        <p:spPr bwMode="auto">
          <a:xfrm>
            <a:off x="5652120" y="5013176"/>
            <a:ext cx="3456384" cy="576064"/>
          </a:xfrm>
          <a:prstGeom prst="rect">
            <a:avLst/>
          </a:prstGeom>
          <a:noFill/>
          <a:ln w="9525" cap="flat" cmpd="sng" algn="ctr">
            <a:solidFill>
              <a:srgbClr val="FF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ahoma" pitchFamily="34" charset="0"/>
            </a:endParaRPr>
          </a:p>
        </p:txBody>
      </p:sp>
      <p:cxnSp>
        <p:nvCxnSpPr>
          <p:cNvPr id="8" name="Straight Arrow Connector 7">
            <a:extLst>
              <a:ext uri="{FF2B5EF4-FFF2-40B4-BE49-F238E27FC236}">
                <a16:creationId xmlns:a16="http://schemas.microsoft.com/office/drawing/2014/main" id="{6E1C4BDA-E651-4E94-ABF8-0FB8338A7D18}"/>
              </a:ext>
            </a:extLst>
          </p:cNvPr>
          <p:cNvCxnSpPr/>
          <p:nvPr/>
        </p:nvCxnSpPr>
        <p:spPr bwMode="auto">
          <a:xfrm flipV="1">
            <a:off x="7020272" y="5589240"/>
            <a:ext cx="360040" cy="648072"/>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TextBox 8">
            <a:extLst>
              <a:ext uri="{FF2B5EF4-FFF2-40B4-BE49-F238E27FC236}">
                <a16:creationId xmlns:a16="http://schemas.microsoft.com/office/drawing/2014/main" id="{6876556D-D000-4E87-ADE8-0A8967FF5269}"/>
              </a:ext>
            </a:extLst>
          </p:cNvPr>
          <p:cNvSpPr txBox="1"/>
          <p:nvPr/>
        </p:nvSpPr>
        <p:spPr>
          <a:xfrm>
            <a:off x="971600" y="6237312"/>
            <a:ext cx="6751400" cy="461665"/>
          </a:xfrm>
          <a:prstGeom prst="rect">
            <a:avLst/>
          </a:prstGeom>
          <a:noFill/>
        </p:spPr>
        <p:txBody>
          <a:bodyPr wrap="none" rtlCol="0">
            <a:spAutoFit/>
          </a:bodyPr>
          <a:lstStyle/>
          <a:p>
            <a:r>
              <a:rPr lang="en-US" dirty="0"/>
              <a:t>Specify a minimum or maximum number of likes</a:t>
            </a:r>
            <a:endParaRPr lang="en-GB" dirty="0"/>
          </a:p>
        </p:txBody>
      </p:sp>
      <p:sp>
        <p:nvSpPr>
          <p:cNvPr id="10" name="Rectangle 9">
            <a:extLst>
              <a:ext uri="{FF2B5EF4-FFF2-40B4-BE49-F238E27FC236}">
                <a16:creationId xmlns:a16="http://schemas.microsoft.com/office/drawing/2014/main" id="{2BC6E364-BC8D-4A5C-A98D-A5B3B2FEAE2A}"/>
              </a:ext>
            </a:extLst>
          </p:cNvPr>
          <p:cNvSpPr/>
          <p:nvPr/>
        </p:nvSpPr>
        <p:spPr bwMode="auto">
          <a:xfrm>
            <a:off x="7236296" y="4113421"/>
            <a:ext cx="1374304" cy="576064"/>
          </a:xfrm>
          <a:prstGeom prst="rect">
            <a:avLst/>
          </a:prstGeom>
          <a:noFill/>
          <a:ln w="9525" cap="flat" cmpd="sng" algn="ctr">
            <a:solidFill>
              <a:srgbClr val="FF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ahoma" pitchFamily="34" charset="0"/>
            </a:endParaRPr>
          </a:p>
        </p:txBody>
      </p:sp>
      <p:cxnSp>
        <p:nvCxnSpPr>
          <p:cNvPr id="11" name="Straight Arrow Connector 10">
            <a:extLst>
              <a:ext uri="{FF2B5EF4-FFF2-40B4-BE49-F238E27FC236}">
                <a16:creationId xmlns:a16="http://schemas.microsoft.com/office/drawing/2014/main" id="{D83ECCA4-6171-4BBE-8D00-4014B714CBAC}"/>
              </a:ext>
            </a:extLst>
          </p:cNvPr>
          <p:cNvCxnSpPr>
            <a:stCxn id="12" idx="3"/>
          </p:cNvCxnSpPr>
          <p:nvPr/>
        </p:nvCxnSpPr>
        <p:spPr bwMode="auto">
          <a:xfrm>
            <a:off x="7210027" y="3537357"/>
            <a:ext cx="674341" cy="585354"/>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TextBox 11">
            <a:extLst>
              <a:ext uri="{FF2B5EF4-FFF2-40B4-BE49-F238E27FC236}">
                <a16:creationId xmlns:a16="http://schemas.microsoft.com/office/drawing/2014/main" id="{AFE0FB3E-DE71-4937-808F-78A0589C6C7D}"/>
              </a:ext>
            </a:extLst>
          </p:cNvPr>
          <p:cNvSpPr txBox="1"/>
          <p:nvPr/>
        </p:nvSpPr>
        <p:spPr>
          <a:xfrm>
            <a:off x="3500806" y="3306524"/>
            <a:ext cx="3709221" cy="461665"/>
          </a:xfrm>
          <a:prstGeom prst="rect">
            <a:avLst/>
          </a:prstGeom>
          <a:noFill/>
        </p:spPr>
        <p:txBody>
          <a:bodyPr wrap="none" rtlCol="0">
            <a:spAutoFit/>
          </a:bodyPr>
          <a:lstStyle/>
          <a:p>
            <a:r>
              <a:rPr lang="en-US" dirty="0"/>
              <a:t>Specify a sentiment range</a:t>
            </a:r>
            <a:endParaRPr lang="en-GB" dirty="0"/>
          </a:p>
        </p:txBody>
      </p:sp>
    </p:spTree>
    <p:extLst>
      <p:ext uri="{BB962C8B-B14F-4D97-AF65-F5344CB8AC3E}">
        <p14:creationId xmlns:p14="http://schemas.microsoft.com/office/powerpoint/2010/main" val="1895214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P spid="10" grpId="0" animBg="1"/>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97CA025-8F30-4975-9DF7-B8C94BD64C28}"/>
              </a:ext>
            </a:extLst>
          </p:cNvPr>
          <p:cNvPicPr>
            <a:picLocks noChangeAspect="1"/>
          </p:cNvPicPr>
          <p:nvPr/>
        </p:nvPicPr>
        <p:blipFill>
          <a:blip r:embed="rId2"/>
          <a:stretch>
            <a:fillRect/>
          </a:stretch>
        </p:blipFill>
        <p:spPr>
          <a:xfrm>
            <a:off x="35256" y="1772816"/>
            <a:ext cx="9144000" cy="5036849"/>
          </a:xfrm>
          <a:prstGeom prst="rect">
            <a:avLst/>
          </a:prstGeom>
        </p:spPr>
      </p:pic>
      <p:sp>
        <p:nvSpPr>
          <p:cNvPr id="2" name="Title 1">
            <a:extLst>
              <a:ext uri="{FF2B5EF4-FFF2-40B4-BE49-F238E27FC236}">
                <a16:creationId xmlns:a16="http://schemas.microsoft.com/office/drawing/2014/main" id="{C748B8AC-49FF-41B0-8FD1-AA5EE1B1B0A7}"/>
              </a:ext>
            </a:extLst>
          </p:cNvPr>
          <p:cNvSpPr>
            <a:spLocks noGrp="1"/>
          </p:cNvSpPr>
          <p:nvPr>
            <p:ph type="title"/>
          </p:nvPr>
        </p:nvSpPr>
        <p:spPr>
          <a:xfrm>
            <a:off x="431540" y="118383"/>
            <a:ext cx="8280920" cy="743904"/>
          </a:xfrm>
        </p:spPr>
        <p:txBody>
          <a:bodyPr/>
          <a:lstStyle/>
          <a:p>
            <a:pPr algn="ctr"/>
            <a:r>
              <a:rPr lang="en-US" sz="3600" dirty="0"/>
              <a:t>Word association mining</a:t>
            </a:r>
            <a:endParaRPr lang="en-GB" sz="3600" dirty="0"/>
          </a:p>
        </p:txBody>
      </p:sp>
      <p:sp>
        <p:nvSpPr>
          <p:cNvPr id="3" name="Content Placeholder 2">
            <a:extLst>
              <a:ext uri="{FF2B5EF4-FFF2-40B4-BE49-F238E27FC236}">
                <a16:creationId xmlns:a16="http://schemas.microsoft.com/office/drawing/2014/main" id="{24439FDA-3E9A-4714-BD79-F7D4B9A1ECA8}"/>
              </a:ext>
            </a:extLst>
          </p:cNvPr>
          <p:cNvSpPr>
            <a:spLocks noGrp="1"/>
          </p:cNvSpPr>
          <p:nvPr>
            <p:ph idx="1"/>
          </p:nvPr>
        </p:nvSpPr>
        <p:spPr/>
        <p:txBody>
          <a:bodyPr/>
          <a:lstStyle/>
          <a:p>
            <a:endParaRPr lang="en-GB" dirty="0"/>
          </a:p>
        </p:txBody>
      </p:sp>
      <p:sp>
        <p:nvSpPr>
          <p:cNvPr id="6" name="Oval 5">
            <a:extLst>
              <a:ext uri="{FF2B5EF4-FFF2-40B4-BE49-F238E27FC236}">
                <a16:creationId xmlns:a16="http://schemas.microsoft.com/office/drawing/2014/main" id="{8B81996F-75B1-405F-8A90-0809D97155F7}"/>
              </a:ext>
            </a:extLst>
          </p:cNvPr>
          <p:cNvSpPr/>
          <p:nvPr/>
        </p:nvSpPr>
        <p:spPr bwMode="auto">
          <a:xfrm>
            <a:off x="4716016" y="2420888"/>
            <a:ext cx="1800200" cy="3888432"/>
          </a:xfrm>
          <a:prstGeom prst="ellipse">
            <a:avLst/>
          </a:prstGeom>
          <a:solidFill>
            <a:schemeClr val="tx1">
              <a:lumMod val="20000"/>
              <a:lumOff val="80000"/>
              <a:alpha val="3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984854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6715FDB-1487-4EE3-8E36-F2723802F01F}"/>
              </a:ext>
            </a:extLst>
          </p:cNvPr>
          <p:cNvPicPr>
            <a:picLocks noChangeAspect="1"/>
          </p:cNvPicPr>
          <p:nvPr/>
        </p:nvPicPr>
        <p:blipFill>
          <a:blip r:embed="rId2"/>
          <a:stretch>
            <a:fillRect/>
          </a:stretch>
        </p:blipFill>
        <p:spPr>
          <a:xfrm>
            <a:off x="2115473" y="1916831"/>
            <a:ext cx="6371301" cy="3921993"/>
          </a:xfrm>
          <a:prstGeom prst="rect">
            <a:avLst/>
          </a:prstGeom>
        </p:spPr>
      </p:pic>
      <p:sp>
        <p:nvSpPr>
          <p:cNvPr id="2" name="Title 1">
            <a:extLst>
              <a:ext uri="{FF2B5EF4-FFF2-40B4-BE49-F238E27FC236}">
                <a16:creationId xmlns:a16="http://schemas.microsoft.com/office/drawing/2014/main" id="{083B0857-66B3-4760-B0B7-94D91D8535E6}"/>
              </a:ext>
            </a:extLst>
          </p:cNvPr>
          <p:cNvSpPr>
            <a:spLocks noGrp="1"/>
          </p:cNvSpPr>
          <p:nvPr>
            <p:ph type="title"/>
          </p:nvPr>
        </p:nvSpPr>
        <p:spPr>
          <a:xfrm>
            <a:off x="609600" y="192657"/>
            <a:ext cx="7772400" cy="603920"/>
          </a:xfrm>
        </p:spPr>
        <p:txBody>
          <a:bodyPr/>
          <a:lstStyle/>
          <a:p>
            <a:r>
              <a:rPr lang="en-US" dirty="0"/>
              <a:t>Time filter</a:t>
            </a:r>
            <a:endParaRPr lang="en-GB" dirty="0"/>
          </a:p>
        </p:txBody>
      </p:sp>
      <p:sp>
        <p:nvSpPr>
          <p:cNvPr id="6" name="Rectangle 5">
            <a:extLst>
              <a:ext uri="{FF2B5EF4-FFF2-40B4-BE49-F238E27FC236}">
                <a16:creationId xmlns:a16="http://schemas.microsoft.com/office/drawing/2014/main" id="{0E31D488-A729-418D-ABC0-2EDEB701606A}"/>
              </a:ext>
            </a:extLst>
          </p:cNvPr>
          <p:cNvSpPr/>
          <p:nvPr/>
        </p:nvSpPr>
        <p:spPr bwMode="auto">
          <a:xfrm>
            <a:off x="2051719" y="2777801"/>
            <a:ext cx="792089" cy="363167"/>
          </a:xfrm>
          <a:prstGeom prst="rect">
            <a:avLst/>
          </a:prstGeom>
          <a:noFill/>
          <a:ln w="9525" cap="flat" cmpd="sng" algn="ctr">
            <a:solidFill>
              <a:srgbClr val="FF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ahoma" pitchFamily="34" charset="0"/>
            </a:endParaRPr>
          </a:p>
        </p:txBody>
      </p:sp>
      <p:cxnSp>
        <p:nvCxnSpPr>
          <p:cNvPr id="8" name="Straight Arrow Connector 7">
            <a:extLst>
              <a:ext uri="{FF2B5EF4-FFF2-40B4-BE49-F238E27FC236}">
                <a16:creationId xmlns:a16="http://schemas.microsoft.com/office/drawing/2014/main" id="{6E1C4BDA-E651-4E94-ABF8-0FB8338A7D18}"/>
              </a:ext>
            </a:extLst>
          </p:cNvPr>
          <p:cNvCxnSpPr/>
          <p:nvPr/>
        </p:nvCxnSpPr>
        <p:spPr bwMode="auto">
          <a:xfrm flipV="1">
            <a:off x="1723556" y="3104964"/>
            <a:ext cx="360040" cy="648072"/>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TextBox 8">
            <a:extLst>
              <a:ext uri="{FF2B5EF4-FFF2-40B4-BE49-F238E27FC236}">
                <a16:creationId xmlns:a16="http://schemas.microsoft.com/office/drawing/2014/main" id="{6876556D-D000-4E87-ADE8-0A8967FF5269}"/>
              </a:ext>
            </a:extLst>
          </p:cNvPr>
          <p:cNvSpPr txBox="1"/>
          <p:nvPr/>
        </p:nvSpPr>
        <p:spPr>
          <a:xfrm>
            <a:off x="323528" y="3590490"/>
            <a:ext cx="1497431" cy="1200329"/>
          </a:xfrm>
          <a:prstGeom prst="rect">
            <a:avLst/>
          </a:prstGeom>
          <a:noFill/>
        </p:spPr>
        <p:txBody>
          <a:bodyPr wrap="square" rtlCol="0">
            <a:spAutoFit/>
          </a:bodyPr>
          <a:lstStyle/>
          <a:p>
            <a:r>
              <a:rPr lang="en-US" dirty="0"/>
              <a:t>Specify a first and last date.</a:t>
            </a:r>
            <a:endParaRPr lang="en-GB" dirty="0"/>
          </a:p>
        </p:txBody>
      </p:sp>
      <p:sp>
        <p:nvSpPr>
          <p:cNvPr id="10" name="TextBox 9">
            <a:extLst>
              <a:ext uri="{FF2B5EF4-FFF2-40B4-BE49-F238E27FC236}">
                <a16:creationId xmlns:a16="http://schemas.microsoft.com/office/drawing/2014/main" id="{56784859-6252-4EAC-AC31-B25B63DBFCE9}"/>
              </a:ext>
            </a:extLst>
          </p:cNvPr>
          <p:cNvSpPr txBox="1"/>
          <p:nvPr/>
        </p:nvSpPr>
        <p:spPr>
          <a:xfrm>
            <a:off x="2627784" y="6165304"/>
            <a:ext cx="4337181" cy="461665"/>
          </a:xfrm>
          <a:prstGeom prst="rect">
            <a:avLst/>
          </a:prstGeom>
          <a:noFill/>
        </p:spPr>
        <p:txBody>
          <a:bodyPr wrap="square" rtlCol="0">
            <a:spAutoFit/>
          </a:bodyPr>
          <a:lstStyle/>
          <a:p>
            <a:r>
              <a:rPr lang="en-US" dirty="0"/>
              <a:t>Find numbers here.</a:t>
            </a:r>
            <a:endParaRPr lang="en-GB" dirty="0"/>
          </a:p>
        </p:txBody>
      </p:sp>
      <p:cxnSp>
        <p:nvCxnSpPr>
          <p:cNvPr id="11" name="Straight Arrow Connector 10">
            <a:extLst>
              <a:ext uri="{FF2B5EF4-FFF2-40B4-BE49-F238E27FC236}">
                <a16:creationId xmlns:a16="http://schemas.microsoft.com/office/drawing/2014/main" id="{75584744-DB78-4C3C-A968-AF48951F1330}"/>
              </a:ext>
            </a:extLst>
          </p:cNvPr>
          <p:cNvCxnSpPr/>
          <p:nvPr/>
        </p:nvCxnSpPr>
        <p:spPr bwMode="auto">
          <a:xfrm flipV="1">
            <a:off x="6035771" y="5502126"/>
            <a:ext cx="408437" cy="735186"/>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109973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F90D8-552B-4B0B-996C-6F7F18B7668D}"/>
              </a:ext>
            </a:extLst>
          </p:cNvPr>
          <p:cNvSpPr>
            <a:spLocks noGrp="1"/>
          </p:cNvSpPr>
          <p:nvPr>
            <p:ph type="ctrTitle"/>
          </p:nvPr>
        </p:nvSpPr>
        <p:spPr/>
        <p:txBody>
          <a:bodyPr/>
          <a:lstStyle/>
          <a:p>
            <a:r>
              <a:rPr lang="en-US" dirty="0"/>
              <a:t>Data Mining YouTube Comments</a:t>
            </a:r>
            <a:endParaRPr lang="en-GB" dirty="0"/>
          </a:p>
        </p:txBody>
      </p:sp>
      <p:sp>
        <p:nvSpPr>
          <p:cNvPr id="3" name="Subtitle 2">
            <a:extLst>
              <a:ext uri="{FF2B5EF4-FFF2-40B4-BE49-F238E27FC236}">
                <a16:creationId xmlns:a16="http://schemas.microsoft.com/office/drawing/2014/main" id="{F2E6CEDF-EB08-4D18-9C30-57AE43A96B98}"/>
              </a:ext>
            </a:extLst>
          </p:cNvPr>
          <p:cNvSpPr>
            <a:spLocks noGrp="1"/>
          </p:cNvSpPr>
          <p:nvPr>
            <p:ph type="subTitle" idx="1"/>
          </p:nvPr>
        </p:nvSpPr>
        <p:spPr/>
        <p:txBody>
          <a:bodyPr/>
          <a:lstStyle/>
          <a:p>
            <a:endParaRPr lang="en-GB"/>
          </a:p>
        </p:txBody>
      </p:sp>
      <p:sp>
        <p:nvSpPr>
          <p:cNvPr id="4" name="Rectangle 3">
            <a:extLst>
              <a:ext uri="{FF2B5EF4-FFF2-40B4-BE49-F238E27FC236}">
                <a16:creationId xmlns:a16="http://schemas.microsoft.com/office/drawing/2014/main" id="{5E92C3DE-ABBD-4145-B8DB-7CA36EEBD274}"/>
              </a:ext>
            </a:extLst>
          </p:cNvPr>
          <p:cNvSpPr/>
          <p:nvPr/>
        </p:nvSpPr>
        <p:spPr>
          <a:xfrm>
            <a:off x="0" y="-99392"/>
            <a:ext cx="8316416" cy="1200329"/>
          </a:xfrm>
          <a:prstGeom prst="rect">
            <a:avLst/>
          </a:prstGeom>
        </p:spPr>
        <p:txBody>
          <a:bodyPr wrap="square">
            <a:spAutoFit/>
          </a:bodyPr>
          <a:lstStyle/>
          <a:p>
            <a:pPr algn="l"/>
            <a:r>
              <a:rPr lang="en-GB" dirty="0">
                <a:solidFill>
                  <a:srgbClr val="002060"/>
                </a:solidFill>
              </a:rPr>
              <a:t>In this course:</a:t>
            </a:r>
          </a:p>
          <a:p>
            <a:pPr algn="l"/>
            <a:r>
              <a:rPr lang="en-GB" dirty="0">
                <a:solidFill>
                  <a:srgbClr val="002060"/>
                </a:solidFill>
              </a:rPr>
              <a:t>Downloading social web texts</a:t>
            </a:r>
            <a:r>
              <a:rPr lang="en-GB" altLang="en-US" dirty="0">
                <a:solidFill>
                  <a:srgbClr val="002060"/>
                </a:solidFill>
              </a:rPr>
              <a:t> </a:t>
            </a:r>
          </a:p>
          <a:p>
            <a:pPr algn="l"/>
            <a:r>
              <a:rPr lang="en-GB" altLang="en-US" dirty="0">
                <a:solidFill>
                  <a:srgbClr val="002060"/>
                </a:solidFill>
              </a:rPr>
              <a:t>then </a:t>
            </a:r>
            <a:r>
              <a:rPr lang="en-GB" dirty="0">
                <a:solidFill>
                  <a:srgbClr val="002060"/>
                </a:solidFill>
              </a:rPr>
              <a:t>searching, filtering, and </a:t>
            </a:r>
            <a:r>
              <a:rPr lang="en-GB" b="1" dirty="0">
                <a:solidFill>
                  <a:srgbClr val="002060"/>
                </a:solidFill>
              </a:rPr>
              <a:t>data mining </a:t>
            </a:r>
            <a:r>
              <a:rPr lang="en-GB" dirty="0">
                <a:solidFill>
                  <a:srgbClr val="002060"/>
                </a:solidFill>
              </a:rPr>
              <a:t>them</a:t>
            </a:r>
            <a:endParaRPr lang="en-GB" dirty="0"/>
          </a:p>
        </p:txBody>
      </p:sp>
    </p:spTree>
    <p:extLst>
      <p:ext uri="{BB962C8B-B14F-4D97-AF65-F5344CB8AC3E}">
        <p14:creationId xmlns:p14="http://schemas.microsoft.com/office/powerpoint/2010/main" val="41874957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3436D6-361D-4349-A5F7-EBBC1D7FE0EC}"/>
              </a:ext>
            </a:extLst>
          </p:cNvPr>
          <p:cNvSpPr>
            <a:spLocks noGrp="1"/>
          </p:cNvSpPr>
          <p:nvPr>
            <p:ph type="title"/>
          </p:nvPr>
        </p:nvSpPr>
        <p:spPr>
          <a:xfrm>
            <a:off x="179512" y="123898"/>
            <a:ext cx="7772400" cy="747936"/>
          </a:xfrm>
        </p:spPr>
        <p:txBody>
          <a:bodyPr/>
          <a:lstStyle/>
          <a:p>
            <a:r>
              <a:rPr lang="en-US" dirty="0"/>
              <a:t>Association mining</a:t>
            </a:r>
            <a:endParaRPr lang="en-GB" dirty="0"/>
          </a:p>
        </p:txBody>
      </p:sp>
      <p:sp useBgFill="1">
        <p:nvSpPr>
          <p:cNvPr id="3" name="Content Placeholder 2">
            <a:extLst>
              <a:ext uri="{FF2B5EF4-FFF2-40B4-BE49-F238E27FC236}">
                <a16:creationId xmlns:a16="http://schemas.microsoft.com/office/drawing/2014/main" id="{FC38CD34-034F-41E8-A6D0-710DF0CA06CF}"/>
              </a:ext>
            </a:extLst>
          </p:cNvPr>
          <p:cNvSpPr>
            <a:spLocks noGrp="1"/>
          </p:cNvSpPr>
          <p:nvPr>
            <p:ph idx="1"/>
          </p:nvPr>
        </p:nvSpPr>
        <p:spPr>
          <a:xfrm>
            <a:off x="323528" y="984734"/>
            <a:ext cx="8060432" cy="1512168"/>
          </a:xfrm>
        </p:spPr>
        <p:txBody>
          <a:bodyPr/>
          <a:lstStyle/>
          <a:p>
            <a:pPr marL="0" indent="0">
              <a:buNone/>
            </a:pPr>
            <a:r>
              <a:rPr lang="en-US" dirty="0"/>
              <a:t>Specify query and/or filters and click </a:t>
            </a:r>
            <a:r>
              <a:rPr lang="en-US" b="1" dirty="0"/>
              <a:t>Mine associations… </a:t>
            </a:r>
            <a:r>
              <a:rPr lang="en-US" dirty="0"/>
              <a:t>to list words that associate with the query/filters.</a:t>
            </a:r>
            <a:endParaRPr lang="en-GB" dirty="0"/>
          </a:p>
        </p:txBody>
      </p:sp>
      <p:pic>
        <p:nvPicPr>
          <p:cNvPr id="4" name="Picture 3">
            <a:extLst>
              <a:ext uri="{FF2B5EF4-FFF2-40B4-BE49-F238E27FC236}">
                <a16:creationId xmlns:a16="http://schemas.microsoft.com/office/drawing/2014/main" id="{47B0090B-DBC5-4174-A937-E5D1C554A1BB}"/>
              </a:ext>
            </a:extLst>
          </p:cNvPr>
          <p:cNvPicPr>
            <a:picLocks noChangeAspect="1"/>
          </p:cNvPicPr>
          <p:nvPr/>
        </p:nvPicPr>
        <p:blipFill>
          <a:blip r:embed="rId2"/>
          <a:stretch>
            <a:fillRect/>
          </a:stretch>
        </p:blipFill>
        <p:spPr>
          <a:xfrm>
            <a:off x="5436096" y="2060848"/>
            <a:ext cx="3295650" cy="800100"/>
          </a:xfrm>
          <a:prstGeom prst="rect">
            <a:avLst/>
          </a:prstGeom>
        </p:spPr>
      </p:pic>
      <p:pic>
        <p:nvPicPr>
          <p:cNvPr id="5" name="Picture 4">
            <a:extLst>
              <a:ext uri="{FF2B5EF4-FFF2-40B4-BE49-F238E27FC236}">
                <a16:creationId xmlns:a16="http://schemas.microsoft.com/office/drawing/2014/main" id="{1E8E2D29-40B1-4B3D-8C40-0FFE5B46664C}"/>
              </a:ext>
            </a:extLst>
          </p:cNvPr>
          <p:cNvPicPr>
            <a:picLocks noChangeAspect="1"/>
          </p:cNvPicPr>
          <p:nvPr/>
        </p:nvPicPr>
        <p:blipFill>
          <a:blip r:embed="rId3"/>
          <a:stretch>
            <a:fillRect/>
          </a:stretch>
        </p:blipFill>
        <p:spPr>
          <a:xfrm>
            <a:off x="251520" y="2924944"/>
            <a:ext cx="7877175" cy="4448175"/>
          </a:xfrm>
          <a:prstGeom prst="rect">
            <a:avLst/>
          </a:prstGeom>
        </p:spPr>
      </p:pic>
      <p:sp>
        <p:nvSpPr>
          <p:cNvPr id="6" name="TextBox 5">
            <a:extLst>
              <a:ext uri="{FF2B5EF4-FFF2-40B4-BE49-F238E27FC236}">
                <a16:creationId xmlns:a16="http://schemas.microsoft.com/office/drawing/2014/main" id="{5FA0F580-2ECC-4495-81D3-D4BC7E30CDF5}"/>
              </a:ext>
            </a:extLst>
          </p:cNvPr>
          <p:cNvSpPr txBox="1"/>
          <p:nvPr/>
        </p:nvSpPr>
        <p:spPr>
          <a:xfrm>
            <a:off x="454377" y="5229200"/>
            <a:ext cx="8086766" cy="461665"/>
          </a:xfrm>
          <a:prstGeom prst="rect">
            <a:avLst/>
          </a:prstGeom>
          <a:solidFill>
            <a:schemeClr val="accent3"/>
          </a:solidFill>
          <a:ln>
            <a:solidFill>
              <a:schemeClr val="tx1"/>
            </a:solidFill>
          </a:ln>
        </p:spPr>
        <p:txBody>
          <a:bodyPr wrap="none" rtlCol="0">
            <a:spAutoFit/>
          </a:bodyPr>
          <a:lstStyle/>
          <a:p>
            <a:r>
              <a:rPr lang="en-US" dirty="0"/>
              <a:t>“love” is in 30% of female comments and 25% of the rest.</a:t>
            </a:r>
            <a:endParaRPr lang="en-GB" dirty="0"/>
          </a:p>
        </p:txBody>
      </p:sp>
    </p:spTree>
    <p:extLst>
      <p:ext uri="{BB962C8B-B14F-4D97-AF65-F5344CB8AC3E}">
        <p14:creationId xmlns:p14="http://schemas.microsoft.com/office/powerpoint/2010/main" val="2554363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Association mining time</a:t>
            </a:r>
          </a:p>
        </p:txBody>
      </p:sp>
      <p:sp>
        <p:nvSpPr>
          <p:cNvPr id="3" name="Content Placeholder 2"/>
          <p:cNvSpPr>
            <a:spLocks noGrp="1"/>
          </p:cNvSpPr>
          <p:nvPr>
            <p:ph idx="1"/>
          </p:nvPr>
        </p:nvSpPr>
        <p:spPr>
          <a:xfrm>
            <a:off x="755576" y="1556792"/>
            <a:ext cx="7772400" cy="4114800"/>
          </a:xfrm>
        </p:spPr>
        <p:txBody>
          <a:bodyPr/>
          <a:lstStyle/>
          <a:p>
            <a:r>
              <a:rPr lang="en-GB" dirty="0"/>
              <a:t>To find out issues that attract more interest in one time period than another</a:t>
            </a:r>
          </a:p>
          <a:p>
            <a:pPr lvl="1"/>
            <a:r>
              <a:rPr lang="en-GB" dirty="0"/>
              <a:t>identify the number of the start and end of the period in the First date to show dropdown box </a:t>
            </a:r>
          </a:p>
          <a:p>
            <a:pPr lvl="1"/>
            <a:r>
              <a:rPr lang="en-GB" dirty="0"/>
              <a:t>enter the first and last numbers in square brackets in the search box.</a:t>
            </a:r>
          </a:p>
          <a:p>
            <a:r>
              <a:rPr lang="en-GB" dirty="0"/>
              <a:t>For 2017 enter [63 67].</a:t>
            </a:r>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150425" y="5689592"/>
            <a:ext cx="10709036" cy="1699847"/>
          </a:xfrm>
          <a:prstGeom prst="rect">
            <a:avLst/>
          </a:prstGeom>
          <a:noFill/>
          <a:ln>
            <a:noFill/>
          </a:ln>
        </p:spPr>
      </p:pic>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5919040" y="4725144"/>
            <a:ext cx="3197338" cy="2116333"/>
          </a:xfrm>
          <a:prstGeom prst="rect">
            <a:avLst/>
          </a:prstGeom>
          <a:noFill/>
          <a:ln>
            <a:noFill/>
          </a:ln>
        </p:spPr>
      </p:pic>
    </p:spTree>
    <p:extLst>
      <p:ext uri="{BB962C8B-B14F-4D97-AF65-F5344CB8AC3E}">
        <p14:creationId xmlns:p14="http://schemas.microsoft.com/office/powerpoint/2010/main" val="525445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CC342E8-CF98-4BC1-992F-BBEBA10CBC69}"/>
              </a:ext>
            </a:extLst>
          </p:cNvPr>
          <p:cNvPicPr>
            <a:picLocks noChangeAspect="1"/>
          </p:cNvPicPr>
          <p:nvPr/>
        </p:nvPicPr>
        <p:blipFill>
          <a:blip r:embed="rId2"/>
          <a:stretch>
            <a:fillRect/>
          </a:stretch>
        </p:blipFill>
        <p:spPr>
          <a:xfrm>
            <a:off x="0" y="-99392"/>
            <a:ext cx="7376672" cy="6858000"/>
          </a:xfrm>
          <a:prstGeom prst="rect">
            <a:avLst/>
          </a:prstGeom>
        </p:spPr>
      </p:pic>
      <p:sp>
        <p:nvSpPr>
          <p:cNvPr id="2" name="Title 1"/>
          <p:cNvSpPr>
            <a:spLocks noGrp="1"/>
          </p:cNvSpPr>
          <p:nvPr>
            <p:ph type="title"/>
          </p:nvPr>
        </p:nvSpPr>
        <p:spPr>
          <a:xfrm>
            <a:off x="6084168" y="99392"/>
            <a:ext cx="2952328" cy="819944"/>
          </a:xfrm>
        </p:spPr>
        <p:txBody>
          <a:bodyPr/>
          <a:lstStyle/>
          <a:p>
            <a:r>
              <a:rPr lang="en-GB" dirty="0"/>
              <a:t>Case study</a:t>
            </a:r>
          </a:p>
        </p:txBody>
      </p:sp>
      <p:pic>
        <p:nvPicPr>
          <p:cNvPr id="5" name="Picture 4">
            <a:extLst>
              <a:ext uri="{FF2B5EF4-FFF2-40B4-BE49-F238E27FC236}">
                <a16:creationId xmlns:a16="http://schemas.microsoft.com/office/drawing/2014/main" id="{2060A8A9-230D-477E-97C7-9BA00C6B2DE7}"/>
              </a:ext>
            </a:extLst>
          </p:cNvPr>
          <p:cNvPicPr>
            <a:picLocks noChangeAspect="1"/>
          </p:cNvPicPr>
          <p:nvPr/>
        </p:nvPicPr>
        <p:blipFill>
          <a:blip r:embed="rId3"/>
          <a:stretch>
            <a:fillRect/>
          </a:stretch>
        </p:blipFill>
        <p:spPr>
          <a:xfrm>
            <a:off x="5724128" y="4344441"/>
            <a:ext cx="3119458" cy="2376264"/>
          </a:xfrm>
          <a:prstGeom prst="rect">
            <a:avLst/>
          </a:prstGeom>
        </p:spPr>
      </p:pic>
      <p:sp useBgFill="1">
        <p:nvSpPr>
          <p:cNvPr id="3" name="Content Placeholder 2"/>
          <p:cNvSpPr>
            <a:spLocks noGrp="1"/>
          </p:cNvSpPr>
          <p:nvPr>
            <p:ph idx="1"/>
          </p:nvPr>
        </p:nvSpPr>
        <p:spPr>
          <a:xfrm>
            <a:off x="6852542" y="1340768"/>
            <a:ext cx="2291458" cy="3528392"/>
          </a:xfrm>
        </p:spPr>
        <p:txBody>
          <a:bodyPr/>
          <a:lstStyle/>
          <a:p>
            <a:pPr marL="0" indent="0">
              <a:buNone/>
            </a:pPr>
            <a:r>
              <a:rPr lang="en-GB" dirty="0"/>
              <a:t>4 million comments from Nov 2011 to May 2017 on his videos</a:t>
            </a:r>
          </a:p>
        </p:txBody>
      </p:sp>
    </p:spTree>
    <p:extLst>
      <p:ext uri="{BB962C8B-B14F-4D97-AF65-F5344CB8AC3E}">
        <p14:creationId xmlns:p14="http://schemas.microsoft.com/office/powerpoint/2010/main" val="32003277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304800"/>
            <a:ext cx="8856984" cy="1143000"/>
          </a:xfrm>
        </p:spPr>
        <p:txBody>
          <a:bodyPr/>
          <a:lstStyle/>
          <a:p>
            <a:r>
              <a:rPr lang="en-GB" dirty="0"/>
              <a:t>Association mine query </a:t>
            </a:r>
            <a:r>
              <a:rPr lang="en-GB" i="1" dirty="0"/>
              <a:t>Nazi</a:t>
            </a:r>
            <a:r>
              <a:rPr lang="en-GB" dirty="0"/>
              <a:t> to investigate offensive joke reactions</a:t>
            </a:r>
          </a:p>
        </p:txBody>
      </p:sp>
      <p:sp>
        <p:nvSpPr>
          <p:cNvPr id="3" name="Content Placeholder 2"/>
          <p:cNvSpPr>
            <a:spLocks noGrp="1"/>
          </p:cNvSpPr>
          <p:nvPr>
            <p:ph idx="1"/>
          </p:nvPr>
        </p:nvSpPr>
        <p:spPr>
          <a:xfrm>
            <a:off x="838200" y="2924944"/>
            <a:ext cx="7772400" cy="3094856"/>
          </a:xfrm>
        </p:spPr>
        <p:txBody>
          <a:bodyPr/>
          <a:lstStyle/>
          <a:p>
            <a:endParaRPr lang="en-GB" dirty="0"/>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1424124" y="1447799"/>
            <a:ext cx="7799718" cy="6944599"/>
          </a:xfrm>
          <a:prstGeom prst="rect">
            <a:avLst/>
          </a:prstGeom>
          <a:noFill/>
          <a:ln>
            <a:noFill/>
          </a:ln>
        </p:spPr>
      </p:pic>
      <p:sp>
        <p:nvSpPr>
          <p:cNvPr id="6" name="TextBox 5"/>
          <p:cNvSpPr txBox="1"/>
          <p:nvPr/>
        </p:nvSpPr>
        <p:spPr>
          <a:xfrm>
            <a:off x="-137133" y="5419636"/>
            <a:ext cx="9332362" cy="1200329"/>
          </a:xfrm>
          <a:prstGeom prst="rect">
            <a:avLst/>
          </a:prstGeom>
          <a:solidFill>
            <a:schemeClr val="bg1">
              <a:alpha val="80000"/>
            </a:schemeClr>
          </a:solidFill>
        </p:spPr>
        <p:txBody>
          <a:bodyPr wrap="none" rtlCol="0">
            <a:spAutoFit/>
          </a:bodyPr>
          <a:lstStyle/>
          <a:p>
            <a:r>
              <a:rPr lang="en-GB" i="1" dirty="0" err="1"/>
              <a:t>wsj</a:t>
            </a:r>
            <a:r>
              <a:rPr lang="en-GB" dirty="0"/>
              <a:t> occurs in 6.9% of the comments that contain Nazi and 0.2%</a:t>
            </a:r>
          </a:p>
          <a:p>
            <a:r>
              <a:rPr lang="en-GB" dirty="0"/>
              <a:t> of the remaining comments. This suggests that Wall Street Journal</a:t>
            </a:r>
          </a:p>
          <a:p>
            <a:r>
              <a:rPr lang="en-GB" dirty="0"/>
              <a:t>coverage of the event was important to </a:t>
            </a:r>
            <a:r>
              <a:rPr lang="en-GB" dirty="0" err="1"/>
              <a:t>PewDiePie</a:t>
            </a:r>
            <a:r>
              <a:rPr lang="en-GB" dirty="0"/>
              <a:t> commenters.</a:t>
            </a:r>
          </a:p>
        </p:txBody>
      </p:sp>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35384" y="1634491"/>
            <a:ext cx="9117871" cy="1380576"/>
          </a:xfrm>
          <a:prstGeom prst="rect">
            <a:avLst/>
          </a:prstGeom>
          <a:noFill/>
          <a:ln>
            <a:noFill/>
          </a:ln>
        </p:spPr>
      </p:pic>
    </p:spTree>
    <p:extLst>
      <p:ext uri="{BB962C8B-B14F-4D97-AF65-F5344CB8AC3E}">
        <p14:creationId xmlns:p14="http://schemas.microsoft.com/office/powerpoint/2010/main" val="35458513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700808"/>
            <a:ext cx="8496944" cy="4608512"/>
          </a:xfrm>
        </p:spPr>
        <p:txBody>
          <a:bodyPr/>
          <a:lstStyle/>
          <a:p>
            <a:pPr marL="0" lvl="0" indent="0">
              <a:buNone/>
            </a:pPr>
            <a:r>
              <a:rPr lang="en-GB" sz="2800" i="1" dirty="0"/>
              <a:t>Salute</a:t>
            </a:r>
            <a:r>
              <a:rPr lang="en-GB" sz="2800" dirty="0"/>
              <a:t> occurs in 1.6% of the comments that contain Nazi and 0.0% of the remaining comments.</a:t>
            </a:r>
          </a:p>
          <a:p>
            <a:pPr lvl="1"/>
            <a:r>
              <a:rPr lang="en-GB" sz="2400" dirty="0"/>
              <a:t>The low percentage nevertheless suggests that the salute itself was </a:t>
            </a:r>
            <a:r>
              <a:rPr lang="en-GB" sz="2400" i="1" dirty="0"/>
              <a:t>not</a:t>
            </a:r>
            <a:r>
              <a:rPr lang="en-GB" sz="2400" dirty="0"/>
              <a:t> a critical issue for many people.</a:t>
            </a:r>
          </a:p>
          <a:p>
            <a:pPr marL="0" indent="0">
              <a:buNone/>
            </a:pPr>
            <a:endParaRPr lang="en-GB" sz="2800" i="1" dirty="0"/>
          </a:p>
          <a:p>
            <a:pPr marL="0" indent="0">
              <a:buNone/>
            </a:pPr>
            <a:r>
              <a:rPr lang="en-GB" sz="2800" i="1" dirty="0"/>
              <a:t>Grammar</a:t>
            </a:r>
            <a:r>
              <a:rPr lang="en-GB" sz="2800" dirty="0"/>
              <a:t> occurs in 2.1% of matching comments and 0.1% of the rest but the matches are irrelevant because they are from unrelated comments about “grammar Nazis”.</a:t>
            </a:r>
          </a:p>
        </p:txBody>
      </p:sp>
      <p:sp>
        <p:nvSpPr>
          <p:cNvPr id="4" name="Title 1">
            <a:extLst>
              <a:ext uri="{FF2B5EF4-FFF2-40B4-BE49-F238E27FC236}">
                <a16:creationId xmlns:a16="http://schemas.microsoft.com/office/drawing/2014/main" id="{526D032D-7A15-4700-B338-EAB4D54E2FFC}"/>
              </a:ext>
            </a:extLst>
          </p:cNvPr>
          <p:cNvSpPr>
            <a:spLocks noGrp="1"/>
          </p:cNvSpPr>
          <p:nvPr>
            <p:ph type="title"/>
          </p:nvPr>
        </p:nvSpPr>
        <p:spPr>
          <a:xfrm>
            <a:off x="609600" y="304800"/>
            <a:ext cx="7772400" cy="1143000"/>
          </a:xfrm>
        </p:spPr>
        <p:txBody>
          <a:bodyPr/>
          <a:lstStyle/>
          <a:p>
            <a:r>
              <a:rPr lang="en-GB" dirty="0"/>
              <a:t>Association mine </a:t>
            </a:r>
            <a:r>
              <a:rPr lang="en-GB" i="1" dirty="0"/>
              <a:t>Nazi </a:t>
            </a:r>
            <a:r>
              <a:rPr lang="en-GB" dirty="0"/>
              <a:t>results</a:t>
            </a:r>
          </a:p>
        </p:txBody>
      </p:sp>
    </p:spTree>
    <p:extLst>
      <p:ext uri="{BB962C8B-B14F-4D97-AF65-F5344CB8AC3E}">
        <p14:creationId xmlns:p14="http://schemas.microsoft.com/office/powerpoint/2010/main" val="76989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Association mine gender</a:t>
            </a:r>
          </a:p>
        </p:txBody>
      </p:sp>
      <p:sp>
        <p:nvSpPr>
          <p:cNvPr id="3" name="Content Placeholder 2"/>
          <p:cNvSpPr>
            <a:spLocks noGrp="1"/>
          </p:cNvSpPr>
          <p:nvPr>
            <p:ph idx="1"/>
          </p:nvPr>
        </p:nvSpPr>
        <p:spPr>
          <a:xfrm>
            <a:off x="179512" y="1905000"/>
            <a:ext cx="4536504" cy="4114800"/>
          </a:xfrm>
        </p:spPr>
        <p:txBody>
          <a:bodyPr/>
          <a:lstStyle/>
          <a:p>
            <a:pPr marL="0" indent="0">
              <a:buNone/>
            </a:pPr>
            <a:r>
              <a:rPr lang="en-GB" i="1" dirty="0"/>
              <a:t>Love </a:t>
            </a:r>
            <a:r>
              <a:rPr lang="en-GB" dirty="0"/>
              <a:t>is in 6.3% of females’ comments &amp; 3.5% of the male or unknown gender comments.</a:t>
            </a:r>
          </a:p>
          <a:p>
            <a:pPr marL="0" indent="0">
              <a:buNone/>
            </a:pPr>
            <a:r>
              <a:rPr lang="en-GB" dirty="0"/>
              <a:t>Either females love </a:t>
            </a:r>
            <a:r>
              <a:rPr lang="en-GB" dirty="0" err="1"/>
              <a:t>PewDiePie</a:t>
            </a:r>
            <a:r>
              <a:rPr lang="en-GB" dirty="0"/>
              <a:t> more, or his activities, or are more expressive in YouTube posts.</a:t>
            </a:r>
          </a:p>
          <a:p>
            <a:endParaRPr lang="en-GB"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4644008" y="1508956"/>
            <a:ext cx="4092455" cy="792088"/>
          </a:xfrm>
          <a:prstGeom prst="rect">
            <a:avLst/>
          </a:prstGeom>
          <a:noFill/>
          <a:ln>
            <a:noFill/>
          </a:ln>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4679514" y="2395981"/>
            <a:ext cx="8682328" cy="4307160"/>
          </a:xfrm>
          <a:prstGeom prst="rect">
            <a:avLst/>
          </a:prstGeom>
          <a:noFill/>
          <a:ln>
            <a:noFill/>
          </a:ln>
        </p:spPr>
      </p:pic>
    </p:spTree>
    <p:extLst>
      <p:ext uri="{BB962C8B-B14F-4D97-AF65-F5344CB8AC3E}">
        <p14:creationId xmlns:p14="http://schemas.microsoft.com/office/powerpoint/2010/main" val="3410232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Association mine time</a:t>
            </a:r>
          </a:p>
        </p:txBody>
      </p:sp>
      <p:sp>
        <p:nvSpPr>
          <p:cNvPr id="3" name="Content Placeholder 2"/>
          <p:cNvSpPr>
            <a:spLocks noGrp="1"/>
          </p:cNvSpPr>
          <p:nvPr>
            <p:ph idx="1"/>
          </p:nvPr>
        </p:nvSpPr>
        <p:spPr>
          <a:xfrm>
            <a:off x="539552" y="1905000"/>
            <a:ext cx="8071048" cy="4114800"/>
          </a:xfrm>
        </p:spPr>
        <p:txBody>
          <a:bodyPr/>
          <a:lstStyle/>
          <a:p>
            <a:pPr marL="0" lvl="0" indent="0">
              <a:buNone/>
            </a:pPr>
            <a:r>
              <a:rPr lang="en-GB" i="1" dirty="0"/>
              <a:t>like </a:t>
            </a:r>
            <a:r>
              <a:rPr lang="en-GB" dirty="0"/>
              <a:t>is in 8.1% of the 2017 comments &amp; 3.7% of previous comments.</a:t>
            </a:r>
          </a:p>
          <a:p>
            <a:pPr lvl="1"/>
            <a:r>
              <a:rPr lang="en-GB" dirty="0"/>
              <a:t>Due to discussions in 2017 about why </a:t>
            </a:r>
            <a:r>
              <a:rPr lang="en-GB" dirty="0" err="1"/>
              <a:t>PewDiePie</a:t>
            </a:r>
            <a:r>
              <a:rPr lang="en-GB" dirty="0"/>
              <a:t> is popular.</a:t>
            </a:r>
          </a:p>
          <a:p>
            <a:pPr marL="0" indent="0">
              <a:buNone/>
            </a:pPr>
            <a:r>
              <a:rPr lang="en-GB" i="1" dirty="0"/>
              <a:t>ad </a:t>
            </a:r>
            <a:r>
              <a:rPr lang="en-GB" dirty="0"/>
              <a:t>occurs in 1.2% of the 2017 comments &amp; 0.1% of previous comments.</a:t>
            </a:r>
          </a:p>
          <a:p>
            <a:pPr lvl="1"/>
            <a:r>
              <a:rPr lang="en-GB" dirty="0"/>
              <a:t>From discussions of PewDiePie’s sponsors withdrawing &amp; increased comment spam.</a:t>
            </a:r>
          </a:p>
          <a:p>
            <a:pPr marL="0" indent="0">
              <a:buNone/>
            </a:pPr>
            <a:endParaRPr lang="en-GB" dirty="0"/>
          </a:p>
        </p:txBody>
      </p:sp>
    </p:spTree>
    <p:extLst>
      <p:ext uri="{BB962C8B-B14F-4D97-AF65-F5344CB8AC3E}">
        <p14:creationId xmlns:p14="http://schemas.microsoft.com/office/powerpoint/2010/main" val="2445989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Like in 2017 vs. Like before</a:t>
            </a:r>
          </a:p>
        </p:txBody>
      </p:sp>
      <p:sp>
        <p:nvSpPr>
          <p:cNvPr id="3" name="Content Placeholder 2"/>
          <p:cNvSpPr>
            <a:spLocks noGrp="1"/>
          </p:cNvSpPr>
          <p:nvPr>
            <p:ph idx="1"/>
          </p:nvPr>
        </p:nvSpPr>
        <p:spPr>
          <a:xfrm>
            <a:off x="838200" y="1628800"/>
            <a:ext cx="7772400" cy="4391000"/>
          </a:xfrm>
        </p:spPr>
        <p:txBody>
          <a:bodyPr/>
          <a:lstStyle/>
          <a:p>
            <a:pPr marL="0" indent="0">
              <a:buNone/>
            </a:pPr>
            <a:r>
              <a:rPr lang="en-GB" dirty="0"/>
              <a:t>2017 saw an increase in questions about PewDiePie’s high video views, increasing use of his first name (Felix), and calls for a moderator.</a:t>
            </a: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02457" y="4293097"/>
            <a:ext cx="9041544" cy="2542464"/>
          </a:xfrm>
          <a:prstGeom prst="rect">
            <a:avLst/>
          </a:prstGeom>
          <a:noFill/>
          <a:ln>
            <a:noFill/>
          </a:ln>
        </p:spPr>
      </p:pic>
      <p:cxnSp>
        <p:nvCxnSpPr>
          <p:cNvPr id="6" name="Straight Arrow Connector 5">
            <a:extLst>
              <a:ext uri="{FF2B5EF4-FFF2-40B4-BE49-F238E27FC236}">
                <a16:creationId xmlns:a16="http://schemas.microsoft.com/office/drawing/2014/main" id="{CD5B2A01-7E49-4FC5-96FB-A3620D0D42A8}"/>
              </a:ext>
            </a:extLst>
          </p:cNvPr>
          <p:cNvCxnSpPr/>
          <p:nvPr/>
        </p:nvCxnSpPr>
        <p:spPr bwMode="auto">
          <a:xfrm>
            <a:off x="755576" y="3068960"/>
            <a:ext cx="0" cy="1440160"/>
          </a:xfrm>
          <a:prstGeom prst="straightConnector1">
            <a:avLst/>
          </a:prstGeom>
          <a:solidFill>
            <a:schemeClr val="accent1"/>
          </a:solidFill>
          <a:ln w="476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TextBox 6">
            <a:extLst>
              <a:ext uri="{FF2B5EF4-FFF2-40B4-BE49-F238E27FC236}">
                <a16:creationId xmlns:a16="http://schemas.microsoft.com/office/drawing/2014/main" id="{BF72C3C8-CBFD-4E7D-B721-2294D0C487A2}"/>
              </a:ext>
            </a:extLst>
          </p:cNvPr>
          <p:cNvSpPr txBox="1"/>
          <p:nvPr/>
        </p:nvSpPr>
        <p:spPr>
          <a:xfrm>
            <a:off x="3275856" y="3645024"/>
            <a:ext cx="857927" cy="830997"/>
          </a:xfrm>
          <a:prstGeom prst="rect">
            <a:avLst/>
          </a:prstGeom>
          <a:noFill/>
        </p:spPr>
        <p:txBody>
          <a:bodyPr wrap="none" rtlCol="0">
            <a:spAutoFit/>
          </a:bodyPr>
          <a:lstStyle/>
          <a:p>
            <a:r>
              <a:rPr lang="en-US" dirty="0"/>
              <a:t>Like</a:t>
            </a:r>
          </a:p>
          <a:p>
            <a:r>
              <a:rPr lang="en-US" dirty="0"/>
              <a:t>2017</a:t>
            </a:r>
            <a:endParaRPr lang="en-GB" dirty="0"/>
          </a:p>
        </p:txBody>
      </p:sp>
      <p:sp>
        <p:nvSpPr>
          <p:cNvPr id="8" name="TextBox 7">
            <a:extLst>
              <a:ext uri="{FF2B5EF4-FFF2-40B4-BE49-F238E27FC236}">
                <a16:creationId xmlns:a16="http://schemas.microsoft.com/office/drawing/2014/main" id="{5C5CB020-42D4-4679-A165-BFB3B0F3AEFE}"/>
              </a:ext>
            </a:extLst>
          </p:cNvPr>
          <p:cNvSpPr txBox="1"/>
          <p:nvPr/>
        </p:nvSpPr>
        <p:spPr>
          <a:xfrm>
            <a:off x="4869526" y="3583867"/>
            <a:ext cx="1883576" cy="830997"/>
          </a:xfrm>
          <a:prstGeom prst="rect">
            <a:avLst/>
          </a:prstGeom>
          <a:noFill/>
        </p:spPr>
        <p:txBody>
          <a:bodyPr wrap="square" rtlCol="0">
            <a:spAutoFit/>
          </a:bodyPr>
          <a:lstStyle/>
          <a:p>
            <a:r>
              <a:rPr lang="en-US" dirty="0"/>
              <a:t>Like Before 2017</a:t>
            </a:r>
            <a:endParaRPr lang="en-GB" dirty="0"/>
          </a:p>
        </p:txBody>
      </p:sp>
    </p:spTree>
    <p:extLst>
      <p:ext uri="{BB962C8B-B14F-4D97-AF65-F5344CB8AC3E}">
        <p14:creationId xmlns:p14="http://schemas.microsoft.com/office/powerpoint/2010/main" val="19625344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Title 1"/>
          <p:cNvSpPr>
            <a:spLocks noGrp="1"/>
          </p:cNvSpPr>
          <p:nvPr>
            <p:ph type="title"/>
          </p:nvPr>
        </p:nvSpPr>
        <p:spPr>
          <a:xfrm>
            <a:off x="476089" y="260648"/>
            <a:ext cx="8496622" cy="1080120"/>
          </a:xfrm>
        </p:spPr>
        <p:txBody>
          <a:bodyPr/>
          <a:lstStyle/>
          <a:p>
            <a:r>
              <a:rPr lang="en-GB" altLang="en-US" sz="4000" dirty="0"/>
              <a:t>Why Analyse </a:t>
            </a:r>
            <a:r>
              <a:rPr lang="en-GB" altLang="en-US" sz="4000" dirty="0">
                <a:solidFill>
                  <a:srgbClr val="FF0000"/>
                </a:solidFill>
              </a:rPr>
              <a:t>YouTube</a:t>
            </a:r>
            <a:r>
              <a:rPr lang="en-GB" altLang="en-US" sz="4000" dirty="0"/>
              <a:t> Comments?</a:t>
            </a:r>
          </a:p>
        </p:txBody>
      </p:sp>
      <p:sp>
        <p:nvSpPr>
          <p:cNvPr id="8195" name="Content Placeholder 2" descr="Rectangle: Click to edit Master text styles&#10;Second level&#10;Third level&#10;Fourth level&#10;Fifth level"/>
          <p:cNvSpPr>
            <a:spLocks noGrp="1"/>
          </p:cNvSpPr>
          <p:nvPr>
            <p:ph idx="1"/>
          </p:nvPr>
        </p:nvSpPr>
        <p:spPr>
          <a:xfrm>
            <a:off x="476089" y="2852936"/>
            <a:ext cx="8134511" cy="3178696"/>
          </a:xfrm>
        </p:spPr>
        <p:txBody>
          <a:bodyPr/>
          <a:lstStyle/>
          <a:p>
            <a:pPr marL="0" indent="0">
              <a:buNone/>
            </a:pPr>
            <a:r>
              <a:rPr lang="en-GB" altLang="en-US" dirty="0"/>
              <a:t>Audience feedback on </a:t>
            </a:r>
            <a:r>
              <a:rPr lang="en-GB" altLang="en-US" b="1" dirty="0"/>
              <a:t>video</a:t>
            </a:r>
          </a:p>
          <a:p>
            <a:pPr marL="0" indent="0">
              <a:buNone/>
            </a:pPr>
            <a:endParaRPr lang="en-GB" altLang="en-US" sz="1000" dirty="0"/>
          </a:p>
          <a:p>
            <a:pPr marL="0" indent="0">
              <a:buNone/>
            </a:pPr>
            <a:r>
              <a:rPr lang="en-GB" altLang="en-US" dirty="0"/>
              <a:t>Public reactions to </a:t>
            </a:r>
            <a:r>
              <a:rPr lang="en-GB" altLang="en-US" b="1" dirty="0"/>
              <a:t>video topic/genre </a:t>
            </a:r>
          </a:p>
          <a:p>
            <a:pPr marL="0" indent="0">
              <a:buNone/>
            </a:pPr>
            <a:endParaRPr lang="en-GB" altLang="en-US" sz="1000" dirty="0"/>
          </a:p>
          <a:p>
            <a:pPr marL="0" indent="0">
              <a:buNone/>
            </a:pPr>
            <a:r>
              <a:rPr lang="en-GB" altLang="en-US" dirty="0"/>
              <a:t>Evidence about </a:t>
            </a:r>
            <a:r>
              <a:rPr lang="en-GB" altLang="en-US" b="1" dirty="0"/>
              <a:t>YouTube communication</a:t>
            </a:r>
          </a:p>
          <a:p>
            <a:pPr marL="0" indent="0">
              <a:buNone/>
            </a:pPr>
            <a:endParaRPr lang="en-GB" alt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19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19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620B1-9D1E-47A1-97CE-EC1BA36C1FDF}"/>
              </a:ext>
            </a:extLst>
          </p:cNvPr>
          <p:cNvSpPr>
            <a:spLocks noGrp="1"/>
          </p:cNvSpPr>
          <p:nvPr>
            <p:ph type="title"/>
          </p:nvPr>
        </p:nvSpPr>
        <p:spPr>
          <a:xfrm>
            <a:off x="241463" y="208453"/>
            <a:ext cx="2959939" cy="628259"/>
          </a:xfrm>
        </p:spPr>
        <p:txBody>
          <a:bodyPr/>
          <a:lstStyle/>
          <a:p>
            <a:r>
              <a:rPr lang="en-GB" dirty="0" err="1"/>
              <a:t>PewDiePie</a:t>
            </a:r>
            <a:endParaRPr lang="en-GB" dirty="0"/>
          </a:p>
        </p:txBody>
      </p:sp>
      <p:cxnSp>
        <p:nvCxnSpPr>
          <p:cNvPr id="5" name="Straight Arrow Connector 4">
            <a:extLst>
              <a:ext uri="{FF2B5EF4-FFF2-40B4-BE49-F238E27FC236}">
                <a16:creationId xmlns:a16="http://schemas.microsoft.com/office/drawing/2014/main" id="{ACB38B7D-14A2-4E1E-9405-163E97228547}"/>
              </a:ext>
            </a:extLst>
          </p:cNvPr>
          <p:cNvCxnSpPr/>
          <p:nvPr/>
        </p:nvCxnSpPr>
        <p:spPr bwMode="auto">
          <a:xfrm>
            <a:off x="638807" y="5877272"/>
            <a:ext cx="8001000" cy="0"/>
          </a:xfrm>
          <a:prstGeom prst="straightConnector1">
            <a:avLst/>
          </a:prstGeom>
          <a:ln>
            <a:headEnd type="none" w="med" len="med"/>
            <a:tailEnd type="triangle"/>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4"/>
          </a:lnRef>
          <a:fillRef idx="0">
            <a:schemeClr val="accent4"/>
          </a:fillRef>
          <a:effectRef idx="2">
            <a:schemeClr val="accent4"/>
          </a:effectRef>
          <a:fontRef idx="minor">
            <a:schemeClr val="tx1"/>
          </a:fontRef>
        </p:style>
      </p:cxnSp>
      <p:cxnSp>
        <p:nvCxnSpPr>
          <p:cNvPr id="7" name="Straight Connector 6">
            <a:extLst>
              <a:ext uri="{FF2B5EF4-FFF2-40B4-BE49-F238E27FC236}">
                <a16:creationId xmlns:a16="http://schemas.microsoft.com/office/drawing/2014/main" id="{8903BD4C-1EAB-4FF3-A48D-5FED3DDD33A8}"/>
              </a:ext>
            </a:extLst>
          </p:cNvPr>
          <p:cNvCxnSpPr/>
          <p:nvPr/>
        </p:nvCxnSpPr>
        <p:spPr bwMode="auto">
          <a:xfrm>
            <a:off x="7409519" y="5877272"/>
            <a:ext cx="0" cy="216024"/>
          </a:xfrm>
          <a:prstGeom prst="line">
            <a:avLst/>
          </a:prstGeom>
          <a:ln>
            <a:headEnd type="none" w="med" len="med"/>
            <a:tailEnd type="none" w="med" len="med"/>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4"/>
          </a:lnRef>
          <a:fillRef idx="0">
            <a:schemeClr val="accent4"/>
          </a:fillRef>
          <a:effectRef idx="2">
            <a:schemeClr val="accent4"/>
          </a:effectRef>
          <a:fontRef idx="minor">
            <a:schemeClr val="tx1"/>
          </a:fontRef>
        </p:style>
      </p:cxnSp>
      <p:sp>
        <p:nvSpPr>
          <p:cNvPr id="8" name="TextBox 7">
            <a:extLst>
              <a:ext uri="{FF2B5EF4-FFF2-40B4-BE49-F238E27FC236}">
                <a16:creationId xmlns:a16="http://schemas.microsoft.com/office/drawing/2014/main" id="{359CFF67-E6B1-4B93-8705-62B525784281}"/>
              </a:ext>
            </a:extLst>
          </p:cNvPr>
          <p:cNvSpPr txBox="1"/>
          <p:nvPr/>
        </p:nvSpPr>
        <p:spPr>
          <a:xfrm>
            <a:off x="6980555" y="6185756"/>
            <a:ext cx="857927" cy="461665"/>
          </a:xfrm>
          <a:prstGeom prst="rect">
            <a:avLst/>
          </a:prstGeom>
          <a:noFill/>
        </p:spPr>
        <p:txBody>
          <a:bodyPr wrap="none" rtlCol="0">
            <a:spAutoFit/>
          </a:bodyPr>
          <a:lstStyle/>
          <a:p>
            <a:r>
              <a:rPr lang="en-GB" dirty="0"/>
              <a:t>2017</a:t>
            </a:r>
          </a:p>
        </p:txBody>
      </p:sp>
      <p:sp>
        <p:nvSpPr>
          <p:cNvPr id="11" name="TextBox 10">
            <a:extLst>
              <a:ext uri="{FF2B5EF4-FFF2-40B4-BE49-F238E27FC236}">
                <a16:creationId xmlns:a16="http://schemas.microsoft.com/office/drawing/2014/main" id="{7E47A869-E845-4F1A-B834-AF2D8A5E75E0}"/>
              </a:ext>
            </a:extLst>
          </p:cNvPr>
          <p:cNvSpPr txBox="1"/>
          <p:nvPr/>
        </p:nvSpPr>
        <p:spPr>
          <a:xfrm>
            <a:off x="7236295" y="4970646"/>
            <a:ext cx="1842685" cy="1200329"/>
          </a:xfrm>
          <a:prstGeom prst="rect">
            <a:avLst/>
          </a:prstGeom>
          <a:noFill/>
        </p:spPr>
        <p:txBody>
          <a:bodyPr wrap="none" rtlCol="0">
            <a:spAutoFit/>
          </a:bodyPr>
          <a:lstStyle/>
          <a:p>
            <a:r>
              <a:rPr lang="en-GB" dirty="0"/>
              <a:t>Like Ad Nazi</a:t>
            </a:r>
          </a:p>
          <a:p>
            <a:r>
              <a:rPr lang="en-GB" dirty="0" err="1"/>
              <a:t>Like|Felix</a:t>
            </a:r>
            <a:endParaRPr lang="en-GB" dirty="0"/>
          </a:p>
          <a:p>
            <a:endParaRPr lang="en-GB" dirty="0"/>
          </a:p>
        </p:txBody>
      </p:sp>
      <p:pic>
        <p:nvPicPr>
          <p:cNvPr id="13" name="Picture 3" descr="C:\Users\cm1993\AppData\Local\Microsoft\Windows\Temporary Internet Files\Content.IE5\3LPPK5K7\Stick-figure-male-2-11608-large[1].png">
            <a:extLst>
              <a:ext uri="{FF2B5EF4-FFF2-40B4-BE49-F238E27FC236}">
                <a16:creationId xmlns:a16="http://schemas.microsoft.com/office/drawing/2014/main" id="{CE695E0F-9A02-468B-8CBD-CB20468A06C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23141" y="3566274"/>
            <a:ext cx="535188" cy="1065917"/>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C:\Users\cm1993\AppData\Local\Microsoft\Windows\Temporary Internet Files\Content.IE5\XV76LGZS\woman02.svg[1].png">
            <a:extLst>
              <a:ext uri="{FF2B5EF4-FFF2-40B4-BE49-F238E27FC236}">
                <a16:creationId xmlns:a16="http://schemas.microsoft.com/office/drawing/2014/main" id="{58254D15-8011-458D-A9E7-5639D7D1B6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1381" y="3566274"/>
            <a:ext cx="1199311" cy="1199311"/>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5" descr="C:\Users\cm1993\AppData\Local\Microsoft\Windows\Temporary Internet Files\Content.IE5\3LPPK5K7\15676-illustration-of-a-cartoon-speech-bubble-pv[1].png">
            <a:extLst>
              <a:ext uri="{FF2B5EF4-FFF2-40B4-BE49-F238E27FC236}">
                <a16:creationId xmlns:a16="http://schemas.microsoft.com/office/drawing/2014/main" id="{CF9B0917-4FC5-4DEC-BFE0-B37E9C9830E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36859" y="1462114"/>
            <a:ext cx="2203534" cy="220353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5" descr="C:\Users\cm1993\AppData\Local\Microsoft\Windows\Temporary Internet Files\Content.IE5\3LPPK5K7\15676-illustration-of-a-cartoon-speech-bubble-pv[1].png">
            <a:extLst>
              <a:ext uri="{FF2B5EF4-FFF2-40B4-BE49-F238E27FC236}">
                <a16:creationId xmlns:a16="http://schemas.microsoft.com/office/drawing/2014/main" id="{72A196DE-0DC1-467F-A565-4ED51311EAB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6463391" y="1432846"/>
            <a:ext cx="2059518" cy="2059518"/>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8416116A-8384-423F-8936-FF370958E2B4}"/>
              </a:ext>
            </a:extLst>
          </p:cNvPr>
          <p:cNvSpPr txBox="1"/>
          <p:nvPr/>
        </p:nvSpPr>
        <p:spPr>
          <a:xfrm>
            <a:off x="3412312" y="1884941"/>
            <a:ext cx="1840723" cy="1569660"/>
          </a:xfrm>
          <a:prstGeom prst="rect">
            <a:avLst/>
          </a:prstGeom>
          <a:noFill/>
        </p:spPr>
        <p:txBody>
          <a:bodyPr wrap="square" rtlCol="0">
            <a:spAutoFit/>
          </a:bodyPr>
          <a:lstStyle/>
          <a:p>
            <a:r>
              <a:rPr lang="en-GB" sz="3200" dirty="0"/>
              <a:t>Gamer</a:t>
            </a:r>
          </a:p>
          <a:p>
            <a:r>
              <a:rPr lang="en-GB" sz="3200" dirty="0"/>
              <a:t>Nazi</a:t>
            </a:r>
          </a:p>
          <a:p>
            <a:endParaRPr lang="en-GB" sz="3200" dirty="0"/>
          </a:p>
        </p:txBody>
      </p:sp>
      <p:sp>
        <p:nvSpPr>
          <p:cNvPr id="18" name="TextBox 17">
            <a:extLst>
              <a:ext uri="{FF2B5EF4-FFF2-40B4-BE49-F238E27FC236}">
                <a16:creationId xmlns:a16="http://schemas.microsoft.com/office/drawing/2014/main" id="{2DBCDF27-59B3-4E17-BD3A-E90721026D5D}"/>
              </a:ext>
            </a:extLst>
          </p:cNvPr>
          <p:cNvSpPr txBox="1"/>
          <p:nvPr/>
        </p:nvSpPr>
        <p:spPr>
          <a:xfrm>
            <a:off x="6578194" y="1642967"/>
            <a:ext cx="1840176" cy="1569660"/>
          </a:xfrm>
          <a:prstGeom prst="rect">
            <a:avLst/>
          </a:prstGeom>
          <a:noFill/>
        </p:spPr>
        <p:txBody>
          <a:bodyPr wrap="square" rtlCol="0">
            <a:spAutoFit/>
          </a:bodyPr>
          <a:lstStyle/>
          <a:p>
            <a:r>
              <a:rPr lang="en-GB" sz="3200" dirty="0"/>
              <a:t>Love</a:t>
            </a:r>
          </a:p>
          <a:p>
            <a:r>
              <a:rPr lang="en-GB" sz="3200" dirty="0"/>
              <a:t>Laughing</a:t>
            </a:r>
          </a:p>
          <a:p>
            <a:endParaRPr lang="en-GB" sz="3200" dirty="0"/>
          </a:p>
        </p:txBody>
      </p:sp>
      <p:sp>
        <p:nvSpPr>
          <p:cNvPr id="19" name="Rectangle 18">
            <a:extLst>
              <a:ext uri="{FF2B5EF4-FFF2-40B4-BE49-F238E27FC236}">
                <a16:creationId xmlns:a16="http://schemas.microsoft.com/office/drawing/2014/main" id="{F43B4BBF-E7FD-4EF9-B46F-A4FC2DDCABCC}"/>
              </a:ext>
            </a:extLst>
          </p:cNvPr>
          <p:cNvSpPr/>
          <p:nvPr/>
        </p:nvSpPr>
        <p:spPr bwMode="auto">
          <a:xfrm>
            <a:off x="807311" y="1443647"/>
            <a:ext cx="1460432" cy="1172093"/>
          </a:xfrm>
          <a:prstGeom prst="rect">
            <a:avLst/>
          </a:prstGeom>
          <a:solidFill>
            <a:schemeClr val="accent3">
              <a:lumMod val="95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GB" sz="2400" b="1" i="0" u="sng" strike="noStrike" cap="none" normalizeH="0" baseline="0" dirty="0">
                <a:ln>
                  <a:noFill/>
                </a:ln>
                <a:solidFill>
                  <a:schemeClr val="tx1"/>
                </a:solidFill>
                <a:effectLst/>
                <a:latin typeface="Tahoma" pitchFamily="34" charset="0"/>
              </a:rPr>
              <a:t>Nazi</a:t>
            </a:r>
          </a:p>
          <a:p>
            <a:pPr marL="0" marR="0" indent="0" algn="l" defTabSz="914400" rtl="0" eaLnBrk="1" fontAlgn="base" latinLnBrk="0" hangingPunct="1">
              <a:lnSpc>
                <a:spcPct val="100000"/>
              </a:lnSpc>
              <a:spcBef>
                <a:spcPct val="0"/>
              </a:spcBef>
              <a:spcAft>
                <a:spcPct val="0"/>
              </a:spcAft>
              <a:buClrTx/>
              <a:buSzTx/>
              <a:buFontTx/>
              <a:buNone/>
              <a:tabLst/>
            </a:pPr>
            <a:r>
              <a:rPr lang="en-GB" dirty="0"/>
              <a:t>Salute</a:t>
            </a:r>
          </a:p>
          <a:p>
            <a:pPr marL="0" marR="0" indent="0" algn="l" defTabSz="9144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dirty="0">
                <a:ln>
                  <a:noFill/>
                </a:ln>
                <a:solidFill>
                  <a:schemeClr val="tx1"/>
                </a:solidFill>
                <a:effectLst/>
                <a:latin typeface="Tahoma" pitchFamily="34" charset="0"/>
              </a:rPr>
              <a:t>Grammar</a:t>
            </a:r>
          </a:p>
        </p:txBody>
      </p:sp>
      <p:sp>
        <p:nvSpPr>
          <p:cNvPr id="20" name="TextBox 19">
            <a:extLst>
              <a:ext uri="{FF2B5EF4-FFF2-40B4-BE49-F238E27FC236}">
                <a16:creationId xmlns:a16="http://schemas.microsoft.com/office/drawing/2014/main" id="{03B5689D-5BDA-4121-8D0A-EC356A5066D2}"/>
              </a:ext>
            </a:extLst>
          </p:cNvPr>
          <p:cNvSpPr txBox="1"/>
          <p:nvPr/>
        </p:nvSpPr>
        <p:spPr>
          <a:xfrm>
            <a:off x="2658893" y="5077761"/>
            <a:ext cx="3229987" cy="1569660"/>
          </a:xfrm>
          <a:prstGeom prst="rect">
            <a:avLst/>
          </a:prstGeom>
          <a:noFill/>
        </p:spPr>
        <p:txBody>
          <a:bodyPr wrap="none" rtlCol="0">
            <a:spAutoFit/>
          </a:bodyPr>
          <a:lstStyle/>
          <a:p>
            <a:r>
              <a:rPr lang="en-GB" dirty="0"/>
              <a:t>Incredible </a:t>
            </a:r>
            <a:r>
              <a:rPr lang="en-GB" dirty="0" err="1"/>
              <a:t>Pewd</a:t>
            </a:r>
            <a:r>
              <a:rPr lang="en-GB" dirty="0"/>
              <a:t> Game</a:t>
            </a:r>
          </a:p>
          <a:p>
            <a:r>
              <a:rPr lang="en-GB" dirty="0" err="1"/>
              <a:t>Like|Score</a:t>
            </a:r>
            <a:endParaRPr lang="en-GB" dirty="0"/>
          </a:p>
          <a:p>
            <a:endParaRPr lang="en-GB" dirty="0"/>
          </a:p>
          <a:p>
            <a:endParaRPr lang="en-GB" dirty="0"/>
          </a:p>
        </p:txBody>
      </p:sp>
      <p:sp>
        <p:nvSpPr>
          <p:cNvPr id="22" name="Heart 21">
            <a:extLst>
              <a:ext uri="{FF2B5EF4-FFF2-40B4-BE49-F238E27FC236}">
                <a16:creationId xmlns:a16="http://schemas.microsoft.com/office/drawing/2014/main" id="{3962913C-1857-4335-BAF9-51D4BCEE2B5C}"/>
              </a:ext>
            </a:extLst>
          </p:cNvPr>
          <p:cNvSpPr/>
          <p:nvPr/>
        </p:nvSpPr>
        <p:spPr bwMode="auto">
          <a:xfrm>
            <a:off x="281500" y="3772480"/>
            <a:ext cx="828092" cy="828092"/>
          </a:xfrm>
          <a:prstGeom prst="heart">
            <a:avLst/>
          </a:prstGeom>
          <a:solidFill>
            <a:srgbClr val="FF0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ahoma" pitchFamily="34" charset="0"/>
            </a:endParaRPr>
          </a:p>
        </p:txBody>
      </p:sp>
      <p:sp>
        <p:nvSpPr>
          <p:cNvPr id="23" name="TextBox 22">
            <a:extLst>
              <a:ext uri="{FF2B5EF4-FFF2-40B4-BE49-F238E27FC236}">
                <a16:creationId xmlns:a16="http://schemas.microsoft.com/office/drawing/2014/main" id="{52050298-3CC4-466D-BFDF-CBF85048D8D2}"/>
              </a:ext>
            </a:extLst>
          </p:cNvPr>
          <p:cNvSpPr txBox="1"/>
          <p:nvPr/>
        </p:nvSpPr>
        <p:spPr>
          <a:xfrm>
            <a:off x="183612" y="2855027"/>
            <a:ext cx="1157294" cy="830997"/>
          </a:xfrm>
          <a:prstGeom prst="rect">
            <a:avLst/>
          </a:prstGeom>
          <a:noFill/>
        </p:spPr>
        <p:txBody>
          <a:bodyPr wrap="square" rtlCol="0">
            <a:spAutoFit/>
          </a:bodyPr>
          <a:lstStyle/>
          <a:p>
            <a:r>
              <a:rPr lang="en-GB" dirty="0"/>
              <a:t>Game</a:t>
            </a:r>
          </a:p>
          <a:p>
            <a:r>
              <a:rPr lang="en-GB" dirty="0" err="1"/>
              <a:t>Pewd</a:t>
            </a:r>
            <a:endParaRPr lang="en-GB" dirty="0"/>
          </a:p>
        </p:txBody>
      </p:sp>
      <p:sp>
        <p:nvSpPr>
          <p:cNvPr id="24" name="TextBox 23">
            <a:extLst>
              <a:ext uri="{FF2B5EF4-FFF2-40B4-BE49-F238E27FC236}">
                <a16:creationId xmlns:a16="http://schemas.microsoft.com/office/drawing/2014/main" id="{98E31B61-64DF-46C0-B8CF-53E96385F365}"/>
              </a:ext>
            </a:extLst>
          </p:cNvPr>
          <p:cNvSpPr txBox="1"/>
          <p:nvPr/>
        </p:nvSpPr>
        <p:spPr>
          <a:xfrm>
            <a:off x="1587102" y="2881887"/>
            <a:ext cx="936104" cy="830997"/>
          </a:xfrm>
          <a:prstGeom prst="rect">
            <a:avLst/>
          </a:prstGeom>
          <a:noFill/>
        </p:spPr>
        <p:txBody>
          <a:bodyPr wrap="square" rtlCol="0">
            <a:spAutoFit/>
          </a:bodyPr>
          <a:lstStyle/>
          <a:p>
            <a:r>
              <a:rPr lang="en-GB" dirty="0"/>
              <a:t>Nazi</a:t>
            </a:r>
          </a:p>
          <a:p>
            <a:r>
              <a:rPr lang="en-GB" dirty="0"/>
              <a:t>Felix</a:t>
            </a:r>
          </a:p>
        </p:txBody>
      </p:sp>
      <p:pic>
        <p:nvPicPr>
          <p:cNvPr id="25" name="Picture 24" descr="C:\Users\cm1993\AppData\Local\Microsoft\Windows\Temporary Internet Files\Content.IE5\F7XYN7BQ\medium-Sad-Face-0-3301[1].gif"/>
          <p:cNvPicPr>
            <a:picLocks noChangeAspect="1" noChangeArrowheads="1"/>
          </p:cNvPicPr>
          <p:nvPr/>
        </p:nvPicPr>
        <p:blipFill>
          <a:blip r:embed="rId6" cstate="print">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587102" y="3772480"/>
            <a:ext cx="1020409" cy="1020409"/>
          </a:xfrm>
          <a:prstGeom prst="rect">
            <a:avLst/>
          </a:prstGeom>
          <a:noFill/>
          <a:extLst>
            <a:ext uri="{909E8E84-426E-40DD-AFC4-6F175D3DCCD1}">
              <a14:hiddenFill xmlns:a14="http://schemas.microsoft.com/office/drawing/2010/main">
                <a:solidFill>
                  <a:srgbClr val="FFFFFF"/>
                </a:solidFill>
              </a14:hiddenFill>
            </a:ext>
          </a:extLst>
        </p:spPr>
      </p:pic>
      <p:cxnSp>
        <p:nvCxnSpPr>
          <p:cNvPr id="4" name="Straight Connector 3"/>
          <p:cNvCxnSpPr/>
          <p:nvPr/>
        </p:nvCxnSpPr>
        <p:spPr bwMode="auto">
          <a:xfrm>
            <a:off x="3059832" y="0"/>
            <a:ext cx="0" cy="486671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Straight Connector 25"/>
          <p:cNvCxnSpPr/>
          <p:nvPr/>
        </p:nvCxnSpPr>
        <p:spPr bwMode="auto">
          <a:xfrm flipH="1">
            <a:off x="0" y="4866714"/>
            <a:ext cx="9180512"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Straight Connector 26"/>
          <p:cNvCxnSpPr/>
          <p:nvPr/>
        </p:nvCxnSpPr>
        <p:spPr bwMode="auto">
          <a:xfrm flipH="1">
            <a:off x="0" y="2855027"/>
            <a:ext cx="3059832"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Straight Connector 27"/>
          <p:cNvCxnSpPr/>
          <p:nvPr/>
        </p:nvCxnSpPr>
        <p:spPr bwMode="auto">
          <a:xfrm flipH="1">
            <a:off x="0" y="836712"/>
            <a:ext cx="3059832"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3" name="Picture 2">
            <a:extLst>
              <a:ext uri="{FF2B5EF4-FFF2-40B4-BE49-F238E27FC236}">
                <a16:creationId xmlns:a16="http://schemas.microsoft.com/office/drawing/2014/main" id="{581C2407-D21C-4FD8-B8AC-0E68C2EED8B2}"/>
              </a:ext>
            </a:extLst>
          </p:cNvPr>
          <p:cNvPicPr>
            <a:picLocks noChangeAspect="1"/>
          </p:cNvPicPr>
          <p:nvPr/>
        </p:nvPicPr>
        <p:blipFill>
          <a:blip r:embed="rId8"/>
          <a:stretch>
            <a:fillRect/>
          </a:stretch>
        </p:blipFill>
        <p:spPr>
          <a:xfrm>
            <a:off x="-1" y="25518"/>
            <a:ext cx="2955289" cy="1036734"/>
          </a:xfrm>
          <a:prstGeom prst="rect">
            <a:avLst/>
          </a:prstGeom>
        </p:spPr>
      </p:pic>
      <p:cxnSp>
        <p:nvCxnSpPr>
          <p:cNvPr id="29" name="Straight Connector 28">
            <a:extLst>
              <a:ext uri="{FF2B5EF4-FFF2-40B4-BE49-F238E27FC236}">
                <a16:creationId xmlns:a16="http://schemas.microsoft.com/office/drawing/2014/main" id="{46B8C098-ABD3-4F7D-99DD-54A6EED3A1F3}"/>
              </a:ext>
            </a:extLst>
          </p:cNvPr>
          <p:cNvCxnSpPr/>
          <p:nvPr/>
        </p:nvCxnSpPr>
        <p:spPr bwMode="auto">
          <a:xfrm flipH="1">
            <a:off x="2987824" y="836712"/>
            <a:ext cx="6192688"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TextBox 20">
            <a:extLst>
              <a:ext uri="{FF2B5EF4-FFF2-40B4-BE49-F238E27FC236}">
                <a16:creationId xmlns:a16="http://schemas.microsoft.com/office/drawing/2014/main" id="{625391A0-9EFE-4227-A153-76BB9A96C200}"/>
              </a:ext>
            </a:extLst>
          </p:cNvPr>
          <p:cNvSpPr txBox="1"/>
          <p:nvPr/>
        </p:nvSpPr>
        <p:spPr>
          <a:xfrm>
            <a:off x="3889091" y="237448"/>
            <a:ext cx="4169539" cy="461665"/>
          </a:xfrm>
          <a:prstGeom prst="rect">
            <a:avLst/>
          </a:prstGeom>
          <a:noFill/>
        </p:spPr>
        <p:txBody>
          <a:bodyPr wrap="none" rtlCol="0">
            <a:spAutoFit/>
          </a:bodyPr>
          <a:lstStyle/>
          <a:p>
            <a:r>
              <a:rPr lang="en-US" dirty="0"/>
              <a:t>Quick Investigation Summary</a:t>
            </a:r>
            <a:endParaRPr lang="en-GB" dirty="0"/>
          </a:p>
        </p:txBody>
      </p:sp>
    </p:spTree>
    <p:extLst>
      <p:ext uri="{BB962C8B-B14F-4D97-AF65-F5344CB8AC3E}">
        <p14:creationId xmlns:p14="http://schemas.microsoft.com/office/powerpoint/2010/main" val="33623805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8" name="Title 1"/>
          <p:cNvSpPr>
            <a:spLocks noGrp="1"/>
          </p:cNvSpPr>
          <p:nvPr>
            <p:ph type="title"/>
          </p:nvPr>
        </p:nvSpPr>
        <p:spPr>
          <a:xfrm>
            <a:off x="467544" y="1268760"/>
            <a:ext cx="7772400" cy="819944"/>
          </a:xfrm>
        </p:spPr>
        <p:txBody>
          <a:bodyPr/>
          <a:lstStyle/>
          <a:p>
            <a:r>
              <a:rPr lang="en-GB" altLang="en-US" dirty="0">
                <a:solidFill>
                  <a:srgbClr val="FF0000"/>
                </a:solidFill>
              </a:rPr>
              <a:t>YouTube</a:t>
            </a:r>
            <a:r>
              <a:rPr lang="en-GB" altLang="en-US" dirty="0"/>
              <a:t> Summary</a:t>
            </a:r>
          </a:p>
        </p:txBody>
      </p:sp>
      <p:sp>
        <p:nvSpPr>
          <p:cNvPr id="29699" name="Content Placeholder 2" descr="Rectangle: Click to edit Master text styles&#10;Second level&#10;Third level&#10;Fourth level&#10;Fifth level"/>
          <p:cNvSpPr>
            <a:spLocks noGrp="1"/>
          </p:cNvSpPr>
          <p:nvPr>
            <p:ph idx="1"/>
          </p:nvPr>
        </p:nvSpPr>
        <p:spPr>
          <a:xfrm>
            <a:off x="635861" y="2492896"/>
            <a:ext cx="7772400" cy="4060304"/>
          </a:xfrm>
        </p:spPr>
        <p:txBody>
          <a:bodyPr/>
          <a:lstStyle/>
          <a:p>
            <a:pPr>
              <a:buFont typeface="Arial" panose="020B0604020202020204" pitchFamily="34" charset="0"/>
              <a:buChar char="•"/>
            </a:pPr>
            <a:r>
              <a:rPr lang="en-GB" altLang="en-US" dirty="0"/>
              <a:t>YouTube comments give insights into the video, topic or YT communication.</a:t>
            </a:r>
          </a:p>
          <a:p>
            <a:pPr>
              <a:buFont typeface="Arial" panose="020B0604020202020204" pitchFamily="34" charset="0"/>
              <a:buChar char="•"/>
            </a:pPr>
            <a:r>
              <a:rPr lang="en-GB" altLang="en-US" dirty="0"/>
              <a:t>Many sampling limitations.</a:t>
            </a:r>
          </a:p>
          <a:p>
            <a:pPr>
              <a:buFont typeface="Arial" panose="020B0604020202020204" pitchFamily="34" charset="0"/>
              <a:buChar char="•"/>
            </a:pPr>
            <a:r>
              <a:rPr lang="en-GB" altLang="en-US" dirty="0"/>
              <a:t>Ethically OK to report anonymously.</a:t>
            </a:r>
          </a:p>
          <a:p>
            <a:pPr>
              <a:buFont typeface="Arial" panose="020B0604020202020204" pitchFamily="34" charset="0"/>
              <a:buChar char="•"/>
            </a:pPr>
            <a:r>
              <a:rPr lang="en-GB" altLang="en-US" dirty="0"/>
              <a:t>Mozdeh automates downloading, searching, filtering and association mining.</a:t>
            </a:r>
          </a:p>
        </p:txBody>
      </p:sp>
      <p:sp>
        <p:nvSpPr>
          <p:cNvPr id="4" name="Rectangle 3">
            <a:extLst>
              <a:ext uri="{FF2B5EF4-FFF2-40B4-BE49-F238E27FC236}">
                <a16:creationId xmlns:a16="http://schemas.microsoft.com/office/drawing/2014/main" id="{0454FE4B-9B87-4ADE-B095-E5B9E119378C}"/>
              </a:ext>
            </a:extLst>
          </p:cNvPr>
          <p:cNvSpPr/>
          <p:nvPr/>
        </p:nvSpPr>
        <p:spPr>
          <a:xfrm>
            <a:off x="-14736" y="-99392"/>
            <a:ext cx="7539064" cy="1200329"/>
          </a:xfrm>
          <a:prstGeom prst="rect">
            <a:avLst/>
          </a:prstGeom>
        </p:spPr>
        <p:txBody>
          <a:bodyPr wrap="square">
            <a:spAutoFit/>
          </a:bodyPr>
          <a:lstStyle/>
          <a:p>
            <a:pPr algn="l"/>
            <a:r>
              <a:rPr lang="en-GB" dirty="0">
                <a:solidFill>
                  <a:srgbClr val="002060"/>
                </a:solidFill>
              </a:rPr>
              <a:t>In this course:</a:t>
            </a:r>
          </a:p>
          <a:p>
            <a:pPr algn="l"/>
            <a:r>
              <a:rPr lang="en-GB" b="1" dirty="0">
                <a:solidFill>
                  <a:srgbClr val="002060"/>
                </a:solidFill>
              </a:rPr>
              <a:t>Downloading</a:t>
            </a:r>
            <a:r>
              <a:rPr lang="en-GB" dirty="0">
                <a:solidFill>
                  <a:srgbClr val="002060"/>
                </a:solidFill>
              </a:rPr>
              <a:t> social web texts</a:t>
            </a:r>
            <a:r>
              <a:rPr lang="en-GB" altLang="en-US" dirty="0">
                <a:solidFill>
                  <a:srgbClr val="002060"/>
                </a:solidFill>
              </a:rPr>
              <a:t> </a:t>
            </a:r>
          </a:p>
          <a:p>
            <a:pPr algn="l"/>
            <a:r>
              <a:rPr lang="en-GB" altLang="en-US" dirty="0">
                <a:solidFill>
                  <a:srgbClr val="002060"/>
                </a:solidFill>
              </a:rPr>
              <a:t>then </a:t>
            </a:r>
            <a:r>
              <a:rPr lang="en-GB" b="1" dirty="0">
                <a:solidFill>
                  <a:srgbClr val="002060"/>
                </a:solidFill>
              </a:rPr>
              <a:t>searching, filtering</a:t>
            </a:r>
            <a:r>
              <a:rPr lang="en-GB" dirty="0">
                <a:solidFill>
                  <a:srgbClr val="002060"/>
                </a:solidFill>
              </a:rPr>
              <a:t>, and </a:t>
            </a:r>
            <a:r>
              <a:rPr lang="en-GB" b="1" dirty="0">
                <a:solidFill>
                  <a:srgbClr val="002060"/>
                </a:solidFill>
              </a:rPr>
              <a:t>data mining </a:t>
            </a:r>
            <a:r>
              <a:rPr lang="en-GB" dirty="0">
                <a:solidFill>
                  <a:srgbClr val="002060"/>
                </a:solidFill>
              </a:rPr>
              <a:t>them</a:t>
            </a:r>
            <a:endParaRPr lang="en-GB" dirty="0"/>
          </a:p>
        </p:txBody>
      </p:sp>
    </p:spTree>
    <p:extLst>
      <p:ext uri="{BB962C8B-B14F-4D97-AF65-F5344CB8AC3E}">
        <p14:creationId xmlns:p14="http://schemas.microsoft.com/office/powerpoint/2010/main" val="4108358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69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69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69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Title 1"/>
          <p:cNvSpPr>
            <a:spLocks noGrp="1"/>
          </p:cNvSpPr>
          <p:nvPr>
            <p:ph type="title"/>
          </p:nvPr>
        </p:nvSpPr>
        <p:spPr>
          <a:xfrm>
            <a:off x="467544" y="548680"/>
            <a:ext cx="8208912" cy="1143000"/>
          </a:xfrm>
        </p:spPr>
        <p:txBody>
          <a:bodyPr/>
          <a:lstStyle/>
          <a:p>
            <a:r>
              <a:rPr lang="en-GB" altLang="en-US" dirty="0"/>
              <a:t>Pilot Study to illustrate a simple content analysis approach</a:t>
            </a:r>
          </a:p>
        </p:txBody>
      </p:sp>
      <p:sp>
        <p:nvSpPr>
          <p:cNvPr id="16387" name="Content Placeholder 2" descr="Rectangle: Click to edit Master text styles&#10;Second level&#10;Third level&#10;Fourth level&#10;Fifth level"/>
          <p:cNvSpPr>
            <a:spLocks noGrp="1"/>
          </p:cNvSpPr>
          <p:nvPr>
            <p:ph idx="1"/>
          </p:nvPr>
        </p:nvSpPr>
        <p:spPr>
          <a:xfrm>
            <a:off x="827584" y="2348880"/>
            <a:ext cx="7772400" cy="4114800"/>
          </a:xfrm>
        </p:spPr>
        <p:txBody>
          <a:bodyPr/>
          <a:lstStyle/>
          <a:p>
            <a:r>
              <a:rPr lang="en-GB" altLang="en-US" dirty="0"/>
              <a:t>Video: </a:t>
            </a:r>
            <a:r>
              <a:rPr lang="en-GB" altLang="en-US" i="1" dirty="0"/>
              <a:t>Obama In Egypt On US-Muslim Tensions-Full Speech</a:t>
            </a:r>
            <a:r>
              <a:rPr lang="en-GB" altLang="en-US" dirty="0"/>
              <a:t> (YouTube identifier </a:t>
            </a:r>
            <a:r>
              <a:rPr lang="en-GB" altLang="en-US" dirty="0">
                <a:hlinkClick r:id="rId2"/>
              </a:rPr>
              <a:t>ANk9qydfGe4</a:t>
            </a:r>
            <a:r>
              <a:rPr lang="en-GB" altLang="en-US" dirty="0"/>
              <a:t>). </a:t>
            </a:r>
          </a:p>
          <a:p>
            <a:r>
              <a:rPr lang="en-GB" altLang="en-US" dirty="0"/>
              <a:t>Speech apparent aim of explaining US foreign policy to an Arabic public</a:t>
            </a:r>
          </a:p>
          <a:p>
            <a:r>
              <a:rPr lang="en-GB" altLang="en-US" dirty="0"/>
              <a:t>RQ: How did the world react to this speech?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38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GB" altLang="en-US" dirty="0"/>
              <a:t>[Extra background analysis of comments copied to Excel]</a:t>
            </a:r>
          </a:p>
        </p:txBody>
      </p:sp>
      <p:sp>
        <p:nvSpPr>
          <p:cNvPr id="17411" name="Content Placeholder 2" descr="Rectangle: Click to edit Master text styles&#10;Second level&#10;Third level&#10;Fourth level&#10;Fifth level"/>
          <p:cNvSpPr>
            <a:spLocks noGrp="1"/>
          </p:cNvSpPr>
          <p:nvPr>
            <p:ph idx="1"/>
          </p:nvPr>
        </p:nvSpPr>
        <p:spPr>
          <a:xfrm>
            <a:off x="827088" y="1628775"/>
            <a:ext cx="7772400" cy="4114800"/>
          </a:xfrm>
        </p:spPr>
        <p:txBody>
          <a:bodyPr/>
          <a:lstStyle/>
          <a:p>
            <a:r>
              <a:rPr lang="en-GB" altLang="en-US" dirty="0"/>
              <a:t>305 unique commenters </a:t>
            </a:r>
          </a:p>
          <a:p>
            <a:r>
              <a:rPr lang="en-GB" altLang="en-US" dirty="0"/>
              <a:t>86% male,14% female</a:t>
            </a:r>
          </a:p>
          <a:p>
            <a:r>
              <a:rPr lang="en-GB" altLang="en-US" dirty="0"/>
              <a:t>majority from the US (58%), then UK (10%). 15% from a country with a majority Muslim population</a:t>
            </a:r>
          </a:p>
          <a:p>
            <a:r>
              <a:rPr lang="en-GB" altLang="en-US" dirty="0"/>
              <a:t>=&gt;the analysis will reflect a predominantly (young, internet/YouTube using) US male perspective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Title 1"/>
          <p:cNvSpPr>
            <a:spLocks noGrp="1"/>
          </p:cNvSpPr>
          <p:nvPr>
            <p:ph type="title"/>
          </p:nvPr>
        </p:nvSpPr>
        <p:spPr>
          <a:xfrm>
            <a:off x="539750" y="333375"/>
            <a:ext cx="7772400" cy="1143000"/>
          </a:xfrm>
        </p:spPr>
        <p:txBody>
          <a:bodyPr/>
          <a:lstStyle/>
          <a:p>
            <a:r>
              <a:rPr lang="en-GB" altLang="en-US">
                <a:solidFill>
                  <a:schemeClr val="tx1"/>
                </a:solidFill>
                <a:latin typeface="Times New Roman" pitchFamily="18" charset="0"/>
                <a:ea typeface="Calibri" pitchFamily="34" charset="0"/>
                <a:cs typeface="Times New Roman" pitchFamily="18" charset="0"/>
              </a:rPr>
              <a:t>Content analysis of 100 random comments for </a:t>
            </a:r>
            <a:r>
              <a:rPr lang="en-GB" altLang="en-US" i="1">
                <a:solidFill>
                  <a:schemeClr val="tx1"/>
                </a:solidFill>
                <a:latin typeface="Times New Roman" pitchFamily="18" charset="0"/>
                <a:ea typeface="Calibri" pitchFamily="34" charset="0"/>
                <a:cs typeface="Times New Roman" pitchFamily="18" charset="0"/>
              </a:rPr>
              <a:t>attitude</a:t>
            </a:r>
            <a:r>
              <a:rPr lang="en-GB" altLang="en-US">
                <a:solidFill>
                  <a:schemeClr val="tx1"/>
                </a:solidFill>
                <a:latin typeface="Times New Roman" pitchFamily="18" charset="0"/>
                <a:ea typeface="Calibri" pitchFamily="34" charset="0"/>
                <a:cs typeface="Times New Roman" pitchFamily="18" charset="0"/>
              </a:rPr>
              <a:t>.</a:t>
            </a:r>
            <a:endParaRPr lang="en-GB" altLang="en-US">
              <a:ea typeface="Calibri" pitchFamily="34" charset="0"/>
              <a:cs typeface="Times New Roman"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35042833"/>
              </p:ext>
            </p:extLst>
          </p:nvPr>
        </p:nvGraphicFramePr>
        <p:xfrm>
          <a:off x="323850" y="1484313"/>
          <a:ext cx="8569325" cy="4906963"/>
        </p:xfrm>
        <a:graphic>
          <a:graphicData uri="http://schemas.openxmlformats.org/drawingml/2006/table">
            <a:tbl>
              <a:tblPr firstRow="1" firstCol="1" bandRow="1">
                <a:tableStyleId>{5C22544A-7EE6-4342-B048-85BDC9FD1C3A}</a:tableStyleId>
              </a:tblPr>
              <a:tblGrid>
                <a:gridCol w="1318790">
                  <a:extLst>
                    <a:ext uri="{9D8B030D-6E8A-4147-A177-3AD203B41FA5}">
                      <a16:colId xmlns:a16="http://schemas.microsoft.com/office/drawing/2014/main" val="20000"/>
                    </a:ext>
                  </a:extLst>
                </a:gridCol>
                <a:gridCol w="6170588">
                  <a:extLst>
                    <a:ext uri="{9D8B030D-6E8A-4147-A177-3AD203B41FA5}">
                      <a16:colId xmlns:a16="http://schemas.microsoft.com/office/drawing/2014/main" val="20001"/>
                    </a:ext>
                  </a:extLst>
                </a:gridCol>
                <a:gridCol w="1079947">
                  <a:extLst>
                    <a:ext uri="{9D8B030D-6E8A-4147-A177-3AD203B41FA5}">
                      <a16:colId xmlns:a16="http://schemas.microsoft.com/office/drawing/2014/main" val="20002"/>
                    </a:ext>
                  </a:extLst>
                </a:gridCol>
              </a:tblGrid>
              <a:tr h="700995">
                <a:tc>
                  <a:txBody>
                    <a:bodyPr/>
                    <a:lstStyle/>
                    <a:p>
                      <a:pPr>
                        <a:lnSpc>
                          <a:spcPct val="115000"/>
                        </a:lnSpc>
                        <a:spcAft>
                          <a:spcPts val="0"/>
                        </a:spcAft>
                      </a:pPr>
                      <a:r>
                        <a:rPr lang="en-GB" sz="2000" dirty="0">
                          <a:solidFill>
                            <a:schemeClr val="accent4">
                              <a:lumMod val="50000"/>
                            </a:schemeClr>
                          </a:solidFill>
                          <a:effectLst/>
                        </a:rPr>
                        <a:t>Attitude</a:t>
                      </a:r>
                      <a:endParaRPr lang="en-GB" sz="2000" dirty="0">
                        <a:solidFill>
                          <a:schemeClr val="accent4">
                            <a:lumMod val="50000"/>
                          </a:schemeClr>
                        </a:solidFill>
                        <a:effectLst/>
                        <a:latin typeface="Times New Roman"/>
                        <a:ea typeface="Calibri"/>
                        <a:cs typeface="Times New Roman"/>
                      </a:endParaRPr>
                    </a:p>
                  </a:txBody>
                  <a:tcPr marL="68583" marR="68583" marT="0" marB="0" anchor="b"/>
                </a:tc>
                <a:tc>
                  <a:txBody>
                    <a:bodyPr/>
                    <a:lstStyle/>
                    <a:p>
                      <a:pPr>
                        <a:lnSpc>
                          <a:spcPct val="115000"/>
                        </a:lnSpc>
                        <a:spcAft>
                          <a:spcPts val="0"/>
                        </a:spcAft>
                      </a:pPr>
                      <a:r>
                        <a:rPr lang="en-GB" sz="2000" dirty="0">
                          <a:solidFill>
                            <a:schemeClr val="accent4">
                              <a:lumMod val="50000"/>
                            </a:schemeClr>
                          </a:solidFill>
                          <a:effectLst/>
                        </a:rPr>
                        <a:t>Description</a:t>
                      </a:r>
                      <a:endParaRPr lang="en-GB" sz="2000" dirty="0">
                        <a:solidFill>
                          <a:schemeClr val="accent4">
                            <a:lumMod val="50000"/>
                          </a:schemeClr>
                        </a:solidFill>
                        <a:effectLst/>
                        <a:latin typeface="Times New Roman"/>
                        <a:ea typeface="Calibri"/>
                        <a:cs typeface="Times New Roman"/>
                      </a:endParaRPr>
                    </a:p>
                  </a:txBody>
                  <a:tcPr marL="68583" marR="68583" marT="0" marB="0"/>
                </a:tc>
                <a:tc>
                  <a:txBody>
                    <a:bodyPr/>
                    <a:lstStyle/>
                    <a:p>
                      <a:pPr>
                        <a:lnSpc>
                          <a:spcPct val="115000"/>
                        </a:lnSpc>
                        <a:spcAft>
                          <a:spcPts val="0"/>
                        </a:spcAft>
                      </a:pPr>
                      <a:r>
                        <a:rPr lang="en-GB" sz="2000" dirty="0">
                          <a:solidFill>
                            <a:schemeClr val="accent4">
                              <a:lumMod val="50000"/>
                            </a:schemeClr>
                          </a:solidFill>
                          <a:effectLst/>
                        </a:rPr>
                        <a:t>Frequency</a:t>
                      </a:r>
                      <a:endParaRPr lang="en-GB" sz="2000" dirty="0">
                        <a:solidFill>
                          <a:schemeClr val="accent4">
                            <a:lumMod val="50000"/>
                          </a:schemeClr>
                        </a:solidFill>
                        <a:effectLst/>
                        <a:latin typeface="Times New Roman"/>
                        <a:ea typeface="Calibri"/>
                        <a:cs typeface="Times New Roman"/>
                      </a:endParaRPr>
                    </a:p>
                  </a:txBody>
                  <a:tcPr marL="68583" marR="68583" marT="0" marB="0" anchor="b"/>
                </a:tc>
                <a:extLst>
                  <a:ext uri="{0D108BD9-81ED-4DB2-BD59-A6C34878D82A}">
                    <a16:rowId xmlns:a16="http://schemas.microsoft.com/office/drawing/2014/main" val="10000"/>
                  </a:ext>
                </a:extLst>
              </a:tr>
              <a:tr h="1051492">
                <a:tc>
                  <a:txBody>
                    <a:bodyPr/>
                    <a:lstStyle/>
                    <a:p>
                      <a:pPr algn="just">
                        <a:lnSpc>
                          <a:spcPct val="115000"/>
                        </a:lnSpc>
                        <a:spcAft>
                          <a:spcPts val="0"/>
                        </a:spcAft>
                      </a:pPr>
                      <a:r>
                        <a:rPr lang="en-GB" sz="2000" dirty="0">
                          <a:solidFill>
                            <a:schemeClr val="accent4">
                              <a:lumMod val="50000"/>
                            </a:schemeClr>
                          </a:solidFill>
                          <a:effectLst/>
                        </a:rPr>
                        <a:t>Anti-Obama</a:t>
                      </a:r>
                      <a:endParaRPr lang="en-GB" sz="2000" dirty="0">
                        <a:solidFill>
                          <a:schemeClr val="accent4">
                            <a:lumMod val="50000"/>
                          </a:schemeClr>
                        </a:solidFill>
                        <a:effectLst/>
                        <a:latin typeface="Times New Roman"/>
                        <a:ea typeface="Calibri"/>
                        <a:cs typeface="Times New Roman"/>
                      </a:endParaRPr>
                    </a:p>
                  </a:txBody>
                  <a:tcPr marL="68583" marR="68583" marT="0" marB="0" anchor="b"/>
                </a:tc>
                <a:tc>
                  <a:txBody>
                    <a:bodyPr/>
                    <a:lstStyle/>
                    <a:p>
                      <a:pPr>
                        <a:lnSpc>
                          <a:spcPct val="115000"/>
                        </a:lnSpc>
                        <a:spcAft>
                          <a:spcPts val="0"/>
                        </a:spcAft>
                      </a:pPr>
                      <a:r>
                        <a:rPr lang="en-GB" sz="2000" dirty="0">
                          <a:effectLst/>
                        </a:rPr>
                        <a:t>Commenter expresses opposition to, or disagreement with, Obama, US policies in the Middle East or the arguments made in the speech</a:t>
                      </a:r>
                      <a:endParaRPr lang="en-GB" sz="2000" dirty="0">
                        <a:effectLst/>
                        <a:latin typeface="Times New Roman"/>
                        <a:ea typeface="Calibri"/>
                        <a:cs typeface="Times New Roman"/>
                      </a:endParaRPr>
                    </a:p>
                  </a:txBody>
                  <a:tcPr marL="68583" marR="68583" marT="0" marB="0"/>
                </a:tc>
                <a:tc>
                  <a:txBody>
                    <a:bodyPr/>
                    <a:lstStyle/>
                    <a:p>
                      <a:pPr algn="r">
                        <a:lnSpc>
                          <a:spcPct val="115000"/>
                        </a:lnSpc>
                        <a:spcAft>
                          <a:spcPts val="0"/>
                        </a:spcAft>
                      </a:pPr>
                      <a:r>
                        <a:rPr lang="en-GB" sz="2000">
                          <a:effectLst/>
                        </a:rPr>
                        <a:t>25</a:t>
                      </a:r>
                      <a:endParaRPr lang="en-GB" sz="2000">
                        <a:effectLst/>
                        <a:latin typeface="Times New Roman"/>
                        <a:ea typeface="Calibri"/>
                        <a:cs typeface="Times New Roman"/>
                      </a:endParaRPr>
                    </a:p>
                  </a:txBody>
                  <a:tcPr marL="68583" marR="68583" marT="0" marB="0" anchor="b"/>
                </a:tc>
                <a:extLst>
                  <a:ext uri="{0D108BD9-81ED-4DB2-BD59-A6C34878D82A}">
                    <a16:rowId xmlns:a16="http://schemas.microsoft.com/office/drawing/2014/main" val="10001"/>
                  </a:ext>
                </a:extLst>
              </a:tr>
              <a:tr h="1051492">
                <a:tc>
                  <a:txBody>
                    <a:bodyPr/>
                    <a:lstStyle/>
                    <a:p>
                      <a:pPr>
                        <a:lnSpc>
                          <a:spcPct val="115000"/>
                        </a:lnSpc>
                        <a:spcAft>
                          <a:spcPts val="0"/>
                        </a:spcAft>
                      </a:pPr>
                      <a:r>
                        <a:rPr lang="en-GB" sz="2000" dirty="0">
                          <a:solidFill>
                            <a:schemeClr val="accent4">
                              <a:lumMod val="50000"/>
                            </a:schemeClr>
                          </a:solidFill>
                          <a:effectLst/>
                        </a:rPr>
                        <a:t>Neutral</a:t>
                      </a:r>
                      <a:endParaRPr lang="en-GB" sz="2000" dirty="0">
                        <a:solidFill>
                          <a:schemeClr val="accent4">
                            <a:lumMod val="50000"/>
                          </a:schemeClr>
                        </a:solidFill>
                        <a:effectLst/>
                        <a:latin typeface="Times New Roman"/>
                        <a:ea typeface="Calibri"/>
                        <a:cs typeface="Times New Roman"/>
                      </a:endParaRPr>
                    </a:p>
                  </a:txBody>
                  <a:tcPr marL="68583" marR="68583" marT="0" marB="0" anchor="b"/>
                </a:tc>
                <a:tc>
                  <a:txBody>
                    <a:bodyPr/>
                    <a:lstStyle/>
                    <a:p>
                      <a:pPr>
                        <a:lnSpc>
                          <a:spcPct val="115000"/>
                        </a:lnSpc>
                        <a:spcAft>
                          <a:spcPts val="0"/>
                        </a:spcAft>
                      </a:pPr>
                      <a:r>
                        <a:rPr lang="en-GB" sz="2000" dirty="0">
                          <a:effectLst/>
                        </a:rPr>
                        <a:t>Commenter expresses neutrality or an undecided attitude towards Obama, US policies in the Middle East or the arguments made in the speech</a:t>
                      </a:r>
                      <a:endParaRPr lang="en-GB" sz="2000" dirty="0">
                        <a:effectLst/>
                        <a:latin typeface="Times New Roman"/>
                        <a:ea typeface="Calibri"/>
                        <a:cs typeface="Times New Roman"/>
                      </a:endParaRPr>
                    </a:p>
                  </a:txBody>
                  <a:tcPr marL="68583" marR="68583" marT="0" marB="0"/>
                </a:tc>
                <a:tc>
                  <a:txBody>
                    <a:bodyPr/>
                    <a:lstStyle/>
                    <a:p>
                      <a:pPr algn="r">
                        <a:lnSpc>
                          <a:spcPct val="115000"/>
                        </a:lnSpc>
                        <a:spcAft>
                          <a:spcPts val="0"/>
                        </a:spcAft>
                      </a:pPr>
                      <a:r>
                        <a:rPr lang="en-GB" sz="2000">
                          <a:effectLst/>
                        </a:rPr>
                        <a:t>0</a:t>
                      </a:r>
                      <a:endParaRPr lang="en-GB" sz="2000">
                        <a:effectLst/>
                        <a:latin typeface="Times New Roman"/>
                        <a:ea typeface="Calibri"/>
                        <a:cs typeface="Times New Roman"/>
                      </a:endParaRPr>
                    </a:p>
                  </a:txBody>
                  <a:tcPr marL="68583" marR="68583" marT="0" marB="0" anchor="b"/>
                </a:tc>
                <a:extLst>
                  <a:ext uri="{0D108BD9-81ED-4DB2-BD59-A6C34878D82A}">
                    <a16:rowId xmlns:a16="http://schemas.microsoft.com/office/drawing/2014/main" val="10002"/>
                  </a:ext>
                </a:extLst>
              </a:tr>
              <a:tr h="1051492">
                <a:tc>
                  <a:txBody>
                    <a:bodyPr/>
                    <a:lstStyle/>
                    <a:p>
                      <a:pPr>
                        <a:lnSpc>
                          <a:spcPct val="115000"/>
                        </a:lnSpc>
                        <a:spcAft>
                          <a:spcPts val="0"/>
                        </a:spcAft>
                      </a:pPr>
                      <a:r>
                        <a:rPr lang="en-GB" sz="2000" dirty="0">
                          <a:solidFill>
                            <a:schemeClr val="accent4">
                              <a:lumMod val="50000"/>
                            </a:schemeClr>
                          </a:solidFill>
                          <a:effectLst/>
                        </a:rPr>
                        <a:t>Pro-Obama</a:t>
                      </a:r>
                      <a:endParaRPr lang="en-GB" sz="2000" dirty="0">
                        <a:solidFill>
                          <a:schemeClr val="accent4">
                            <a:lumMod val="50000"/>
                          </a:schemeClr>
                        </a:solidFill>
                        <a:effectLst/>
                        <a:latin typeface="Times New Roman"/>
                        <a:ea typeface="Calibri"/>
                        <a:cs typeface="Times New Roman"/>
                      </a:endParaRPr>
                    </a:p>
                  </a:txBody>
                  <a:tcPr marL="68583" marR="68583" marT="0" marB="0" anchor="b"/>
                </a:tc>
                <a:tc>
                  <a:txBody>
                    <a:bodyPr/>
                    <a:lstStyle/>
                    <a:p>
                      <a:pPr>
                        <a:lnSpc>
                          <a:spcPct val="115000"/>
                        </a:lnSpc>
                        <a:spcAft>
                          <a:spcPts val="0"/>
                        </a:spcAft>
                      </a:pPr>
                      <a:r>
                        <a:rPr lang="en-GB" sz="2000" dirty="0">
                          <a:effectLst/>
                        </a:rPr>
                        <a:t>Commenter expresses support of, or agreement with, Obama, US policies in the Middle East or the arguments made in the speech</a:t>
                      </a:r>
                      <a:endParaRPr lang="en-GB" sz="2000" dirty="0">
                        <a:effectLst/>
                        <a:latin typeface="Times New Roman"/>
                        <a:ea typeface="Calibri"/>
                        <a:cs typeface="Times New Roman"/>
                      </a:endParaRPr>
                    </a:p>
                  </a:txBody>
                  <a:tcPr marL="68583" marR="68583" marT="0" marB="0"/>
                </a:tc>
                <a:tc>
                  <a:txBody>
                    <a:bodyPr/>
                    <a:lstStyle/>
                    <a:p>
                      <a:pPr algn="r">
                        <a:lnSpc>
                          <a:spcPct val="115000"/>
                        </a:lnSpc>
                        <a:spcAft>
                          <a:spcPts val="0"/>
                        </a:spcAft>
                      </a:pPr>
                      <a:r>
                        <a:rPr lang="en-GB" sz="2000">
                          <a:effectLst/>
                        </a:rPr>
                        <a:t>17</a:t>
                      </a:r>
                      <a:endParaRPr lang="en-GB" sz="2000">
                        <a:effectLst/>
                        <a:latin typeface="Times New Roman"/>
                        <a:ea typeface="Calibri"/>
                        <a:cs typeface="Times New Roman"/>
                      </a:endParaRPr>
                    </a:p>
                  </a:txBody>
                  <a:tcPr marL="68583" marR="68583" marT="0" marB="0" anchor="b"/>
                </a:tc>
                <a:extLst>
                  <a:ext uri="{0D108BD9-81ED-4DB2-BD59-A6C34878D82A}">
                    <a16:rowId xmlns:a16="http://schemas.microsoft.com/office/drawing/2014/main" val="10003"/>
                  </a:ext>
                </a:extLst>
              </a:tr>
              <a:tr h="1051492">
                <a:tc>
                  <a:txBody>
                    <a:bodyPr/>
                    <a:lstStyle/>
                    <a:p>
                      <a:pPr>
                        <a:lnSpc>
                          <a:spcPct val="115000"/>
                        </a:lnSpc>
                        <a:spcAft>
                          <a:spcPts val="0"/>
                        </a:spcAft>
                      </a:pPr>
                      <a:r>
                        <a:rPr lang="en-GB" sz="2000" dirty="0">
                          <a:solidFill>
                            <a:schemeClr val="accent4">
                              <a:lumMod val="50000"/>
                            </a:schemeClr>
                          </a:solidFill>
                          <a:effectLst/>
                        </a:rPr>
                        <a:t>Unclear</a:t>
                      </a:r>
                      <a:endParaRPr lang="en-GB" sz="2000" dirty="0">
                        <a:solidFill>
                          <a:schemeClr val="accent4">
                            <a:lumMod val="50000"/>
                          </a:schemeClr>
                        </a:solidFill>
                        <a:effectLst/>
                        <a:latin typeface="Times New Roman"/>
                        <a:ea typeface="Calibri"/>
                        <a:cs typeface="Times New Roman"/>
                      </a:endParaRPr>
                    </a:p>
                  </a:txBody>
                  <a:tcPr marL="68583" marR="68583" marT="0" marB="0" anchor="b"/>
                </a:tc>
                <a:tc>
                  <a:txBody>
                    <a:bodyPr/>
                    <a:lstStyle/>
                    <a:p>
                      <a:pPr>
                        <a:lnSpc>
                          <a:spcPct val="115000"/>
                        </a:lnSpc>
                        <a:spcAft>
                          <a:spcPts val="0"/>
                        </a:spcAft>
                      </a:pPr>
                      <a:r>
                        <a:rPr lang="en-GB" sz="2000" dirty="0">
                          <a:effectLst/>
                        </a:rPr>
                        <a:t>The text does not reveal an attitude towards Obama, US policies in the Middle East or the arguments made in the speech, or the attitude is ambiguous.</a:t>
                      </a:r>
                      <a:endParaRPr lang="en-GB" sz="2000" dirty="0">
                        <a:effectLst/>
                        <a:latin typeface="Times New Roman"/>
                        <a:ea typeface="Calibri"/>
                        <a:cs typeface="Times New Roman"/>
                      </a:endParaRPr>
                    </a:p>
                  </a:txBody>
                  <a:tcPr marL="68583" marR="68583" marT="0" marB="0"/>
                </a:tc>
                <a:tc>
                  <a:txBody>
                    <a:bodyPr/>
                    <a:lstStyle/>
                    <a:p>
                      <a:pPr algn="r">
                        <a:lnSpc>
                          <a:spcPct val="115000"/>
                        </a:lnSpc>
                        <a:spcAft>
                          <a:spcPts val="0"/>
                        </a:spcAft>
                      </a:pPr>
                      <a:r>
                        <a:rPr lang="en-GB" sz="2000" dirty="0">
                          <a:effectLst/>
                        </a:rPr>
                        <a:t>58</a:t>
                      </a:r>
                      <a:endParaRPr lang="en-GB" sz="2000" dirty="0">
                        <a:effectLst/>
                        <a:latin typeface="Times New Roman"/>
                        <a:ea typeface="Calibri"/>
                        <a:cs typeface="Times New Roman"/>
                      </a:endParaRPr>
                    </a:p>
                  </a:txBody>
                  <a:tcPr marL="68583" marR="68583" marT="0" marB="0" anchor="b"/>
                </a:tc>
                <a:extLst>
                  <a:ext uri="{0D108BD9-81ED-4DB2-BD59-A6C34878D82A}">
                    <a16:rowId xmlns:a16="http://schemas.microsoft.com/office/drawing/2014/main" val="10004"/>
                  </a:ext>
                </a:extLst>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Title 1"/>
          <p:cNvSpPr>
            <a:spLocks noGrp="1"/>
          </p:cNvSpPr>
          <p:nvPr>
            <p:ph type="title"/>
          </p:nvPr>
        </p:nvSpPr>
        <p:spPr>
          <a:xfrm>
            <a:off x="611188" y="-387350"/>
            <a:ext cx="7772400" cy="1143000"/>
          </a:xfrm>
        </p:spPr>
        <p:txBody>
          <a:bodyPr/>
          <a:lstStyle/>
          <a:p>
            <a:r>
              <a:rPr lang="en-GB" altLang="en-US"/>
              <a:t>Content analysis for </a:t>
            </a:r>
            <a:r>
              <a:rPr lang="en-GB" altLang="en-US" i="1"/>
              <a:t>topic</a:t>
            </a:r>
            <a:endParaRPr lang="en-GB" altLang="en-US"/>
          </a:p>
        </p:txBody>
      </p:sp>
      <p:graphicFrame>
        <p:nvGraphicFramePr>
          <p:cNvPr id="4" name="Table 3"/>
          <p:cNvGraphicFramePr>
            <a:graphicFrameLocks noGrp="1"/>
          </p:cNvGraphicFramePr>
          <p:nvPr>
            <p:extLst>
              <p:ext uri="{D42A27DB-BD31-4B8C-83A1-F6EECF244321}">
                <p14:modId xmlns:p14="http://schemas.microsoft.com/office/powerpoint/2010/main" val="804802553"/>
              </p:ext>
            </p:extLst>
          </p:nvPr>
        </p:nvGraphicFramePr>
        <p:xfrm>
          <a:off x="0" y="561582"/>
          <a:ext cx="9144000" cy="6453338"/>
        </p:xfrm>
        <a:graphic>
          <a:graphicData uri="http://schemas.openxmlformats.org/drawingml/2006/table">
            <a:tbl>
              <a:tblPr firstRow="1" firstCol="1" bandRow="1">
                <a:tableStyleId>{5C22544A-7EE6-4342-B048-85BDC9FD1C3A}</a:tableStyleId>
              </a:tblPr>
              <a:tblGrid>
                <a:gridCol w="2483768">
                  <a:extLst>
                    <a:ext uri="{9D8B030D-6E8A-4147-A177-3AD203B41FA5}">
                      <a16:colId xmlns:a16="http://schemas.microsoft.com/office/drawing/2014/main" val="20000"/>
                    </a:ext>
                  </a:extLst>
                </a:gridCol>
                <a:gridCol w="5832649">
                  <a:extLst>
                    <a:ext uri="{9D8B030D-6E8A-4147-A177-3AD203B41FA5}">
                      <a16:colId xmlns:a16="http://schemas.microsoft.com/office/drawing/2014/main" val="20001"/>
                    </a:ext>
                  </a:extLst>
                </a:gridCol>
                <a:gridCol w="827583">
                  <a:extLst>
                    <a:ext uri="{9D8B030D-6E8A-4147-A177-3AD203B41FA5}">
                      <a16:colId xmlns:a16="http://schemas.microsoft.com/office/drawing/2014/main" val="20002"/>
                    </a:ext>
                  </a:extLst>
                </a:gridCol>
              </a:tblGrid>
              <a:tr h="687336">
                <a:tc>
                  <a:txBody>
                    <a:bodyPr/>
                    <a:lstStyle/>
                    <a:p>
                      <a:pPr>
                        <a:lnSpc>
                          <a:spcPct val="115000"/>
                        </a:lnSpc>
                        <a:spcAft>
                          <a:spcPts val="0"/>
                        </a:spcAft>
                      </a:pPr>
                      <a:r>
                        <a:rPr lang="en-GB" sz="1800">
                          <a:solidFill>
                            <a:schemeClr val="tx1">
                              <a:lumMod val="50000"/>
                            </a:schemeClr>
                          </a:solidFill>
                          <a:effectLst/>
                          <a:latin typeface="+mn-lt"/>
                          <a:ea typeface="+mn-ea"/>
                          <a:cs typeface="+mn-cs"/>
                        </a:rPr>
                        <a:t>Comment</a:t>
                      </a:r>
                      <a:r>
                        <a:rPr lang="en-GB" sz="1800" baseline="0">
                          <a:solidFill>
                            <a:schemeClr val="tx1">
                              <a:lumMod val="50000"/>
                            </a:schemeClr>
                          </a:solidFill>
                          <a:effectLst/>
                          <a:latin typeface="+mn-lt"/>
                          <a:ea typeface="+mn-ea"/>
                          <a:cs typeface="+mn-cs"/>
                        </a:rPr>
                        <a:t> to</a:t>
                      </a:r>
                      <a:endParaRPr lang="en-GB" sz="1800" dirty="0">
                        <a:solidFill>
                          <a:schemeClr val="tx1">
                            <a:lumMod val="50000"/>
                          </a:schemeClr>
                        </a:solidFill>
                        <a:effectLst/>
                        <a:latin typeface="Times New Roman"/>
                        <a:ea typeface="Calibri"/>
                        <a:cs typeface="Times New Roman"/>
                      </a:endParaRPr>
                    </a:p>
                  </a:txBody>
                  <a:tcPr marL="68580" marR="68580" marT="0" marB="0" anchor="b"/>
                </a:tc>
                <a:tc>
                  <a:txBody>
                    <a:bodyPr/>
                    <a:lstStyle/>
                    <a:p>
                      <a:pPr>
                        <a:lnSpc>
                          <a:spcPct val="115000"/>
                        </a:lnSpc>
                        <a:spcAft>
                          <a:spcPts val="0"/>
                        </a:spcAft>
                      </a:pPr>
                      <a:r>
                        <a:rPr lang="en-GB" sz="1800" dirty="0">
                          <a:solidFill>
                            <a:schemeClr val="tx1">
                              <a:lumMod val="50000"/>
                            </a:schemeClr>
                          </a:solidFill>
                          <a:effectLst/>
                        </a:rPr>
                        <a:t>Extended description used to guide content analysis coding of comments</a:t>
                      </a:r>
                      <a:endParaRPr lang="en-GB" sz="1800" dirty="0">
                        <a:solidFill>
                          <a:schemeClr val="tx1">
                            <a:lumMod val="50000"/>
                          </a:schemeClr>
                        </a:solidFill>
                        <a:effectLst/>
                        <a:latin typeface="Times New Roman"/>
                        <a:ea typeface="Calibri"/>
                        <a:cs typeface="Times New Roman"/>
                      </a:endParaRPr>
                    </a:p>
                  </a:txBody>
                  <a:tcPr marL="68580" marR="68580" marT="0" marB="0"/>
                </a:tc>
                <a:tc>
                  <a:txBody>
                    <a:bodyPr/>
                    <a:lstStyle/>
                    <a:p>
                      <a:pPr>
                        <a:lnSpc>
                          <a:spcPct val="115000"/>
                        </a:lnSpc>
                        <a:spcAft>
                          <a:spcPts val="0"/>
                        </a:spcAft>
                      </a:pPr>
                      <a:r>
                        <a:rPr lang="en-GB" sz="1800" dirty="0">
                          <a:solidFill>
                            <a:schemeClr val="tx1">
                              <a:lumMod val="50000"/>
                            </a:schemeClr>
                          </a:solidFill>
                          <a:effectLst/>
                        </a:rPr>
                        <a:t>Freq.</a:t>
                      </a:r>
                      <a:endParaRPr lang="en-GB" sz="1800" dirty="0">
                        <a:solidFill>
                          <a:schemeClr val="tx1">
                            <a:lumMod val="50000"/>
                          </a:schemeClr>
                        </a:solidFill>
                        <a:effectLst/>
                        <a:latin typeface="Times New Roman"/>
                        <a:ea typeface="Calibri"/>
                        <a:cs typeface="Times New Roman"/>
                      </a:endParaRPr>
                    </a:p>
                  </a:txBody>
                  <a:tcPr marL="68580" marR="68580" marT="0" marB="0" anchor="b"/>
                </a:tc>
                <a:extLst>
                  <a:ext uri="{0D108BD9-81ED-4DB2-BD59-A6C34878D82A}">
                    <a16:rowId xmlns:a16="http://schemas.microsoft.com/office/drawing/2014/main" val="10000"/>
                  </a:ext>
                </a:extLst>
              </a:tr>
              <a:tr h="681020">
                <a:tc>
                  <a:txBody>
                    <a:bodyPr/>
                    <a:lstStyle/>
                    <a:p>
                      <a:pPr>
                        <a:lnSpc>
                          <a:spcPct val="115000"/>
                        </a:lnSpc>
                        <a:spcAft>
                          <a:spcPts val="0"/>
                        </a:spcAft>
                      </a:pPr>
                      <a:r>
                        <a:rPr lang="en-GB" sz="1800">
                          <a:solidFill>
                            <a:schemeClr val="tx1">
                              <a:lumMod val="50000"/>
                            </a:schemeClr>
                          </a:solidFill>
                          <a:effectLst/>
                        </a:rPr>
                        <a:t>Obama or Obama's speech</a:t>
                      </a:r>
                      <a:endParaRPr lang="en-GB" sz="1800">
                        <a:solidFill>
                          <a:schemeClr val="tx1">
                            <a:lumMod val="50000"/>
                          </a:schemeClr>
                        </a:solidFill>
                        <a:effectLst/>
                        <a:latin typeface="Times New Roman"/>
                        <a:ea typeface="Calibri"/>
                        <a:cs typeface="Times New Roman"/>
                      </a:endParaRPr>
                    </a:p>
                  </a:txBody>
                  <a:tcPr marL="68580" marR="68580" marT="0" marB="0" anchor="b"/>
                </a:tc>
                <a:tc>
                  <a:txBody>
                    <a:bodyPr/>
                    <a:lstStyle/>
                    <a:p>
                      <a:pPr>
                        <a:lnSpc>
                          <a:spcPct val="115000"/>
                        </a:lnSpc>
                        <a:spcAft>
                          <a:spcPts val="0"/>
                        </a:spcAft>
                      </a:pPr>
                      <a:r>
                        <a:rPr lang="en-GB" sz="1800" dirty="0">
                          <a:effectLst/>
                        </a:rPr>
                        <a:t>Comment discusses the speech itself or Obama himself rather than the topic or contents of the speech.</a:t>
                      </a:r>
                      <a:endParaRPr lang="en-GB" sz="1800" dirty="0">
                        <a:effectLst/>
                        <a:latin typeface="Times New Roman"/>
                        <a:ea typeface="Calibri"/>
                        <a:cs typeface="Times New Roman"/>
                      </a:endParaRPr>
                    </a:p>
                  </a:txBody>
                  <a:tcPr marL="68580" marR="68580" marT="0" marB="0"/>
                </a:tc>
                <a:tc>
                  <a:txBody>
                    <a:bodyPr/>
                    <a:lstStyle/>
                    <a:p>
                      <a:pPr algn="r">
                        <a:lnSpc>
                          <a:spcPct val="115000"/>
                        </a:lnSpc>
                        <a:spcAft>
                          <a:spcPts val="0"/>
                        </a:spcAft>
                      </a:pPr>
                      <a:r>
                        <a:rPr lang="en-GB" sz="1800">
                          <a:effectLst/>
                        </a:rPr>
                        <a:t>25</a:t>
                      </a:r>
                      <a:endParaRPr lang="en-GB" sz="1800">
                        <a:effectLst/>
                        <a:latin typeface="Times New Roman"/>
                        <a:ea typeface="Calibri"/>
                        <a:cs typeface="Times New Roman"/>
                      </a:endParaRPr>
                    </a:p>
                  </a:txBody>
                  <a:tcPr marL="68580" marR="68580" marT="0" marB="0" anchor="b"/>
                </a:tc>
                <a:extLst>
                  <a:ext uri="{0D108BD9-81ED-4DB2-BD59-A6C34878D82A}">
                    <a16:rowId xmlns:a16="http://schemas.microsoft.com/office/drawing/2014/main" val="10001"/>
                  </a:ext>
                </a:extLst>
              </a:tr>
              <a:tr h="630955">
                <a:tc>
                  <a:txBody>
                    <a:bodyPr/>
                    <a:lstStyle/>
                    <a:p>
                      <a:pPr>
                        <a:lnSpc>
                          <a:spcPct val="115000"/>
                        </a:lnSpc>
                        <a:spcAft>
                          <a:spcPts val="0"/>
                        </a:spcAft>
                      </a:pPr>
                      <a:r>
                        <a:rPr lang="en-GB" sz="1800">
                          <a:solidFill>
                            <a:schemeClr val="tx1">
                              <a:lumMod val="50000"/>
                            </a:schemeClr>
                          </a:solidFill>
                          <a:effectLst/>
                        </a:rPr>
                        <a:t>Religion</a:t>
                      </a:r>
                      <a:endParaRPr lang="en-GB" sz="1800">
                        <a:solidFill>
                          <a:schemeClr val="tx1">
                            <a:lumMod val="50000"/>
                          </a:schemeClr>
                        </a:solidFill>
                        <a:effectLst/>
                        <a:latin typeface="Times New Roman"/>
                        <a:ea typeface="Calibri"/>
                        <a:cs typeface="Times New Roman"/>
                      </a:endParaRPr>
                    </a:p>
                  </a:txBody>
                  <a:tcPr marL="68580" marR="68580" marT="0" marB="0" anchor="b"/>
                </a:tc>
                <a:tc>
                  <a:txBody>
                    <a:bodyPr/>
                    <a:lstStyle/>
                    <a:p>
                      <a:pPr>
                        <a:lnSpc>
                          <a:spcPct val="115000"/>
                        </a:lnSpc>
                        <a:spcAft>
                          <a:spcPts val="0"/>
                        </a:spcAft>
                      </a:pPr>
                      <a:r>
                        <a:rPr lang="en-GB" sz="1800" dirty="0">
                          <a:effectLst/>
                        </a:rPr>
                        <a:t>Comment focuses on religion but not explicitly in the context of war or US foreign policy.</a:t>
                      </a:r>
                      <a:endParaRPr lang="en-GB" sz="1800" dirty="0">
                        <a:effectLst/>
                        <a:latin typeface="Times New Roman"/>
                        <a:ea typeface="Calibri"/>
                        <a:cs typeface="Times New Roman"/>
                      </a:endParaRPr>
                    </a:p>
                  </a:txBody>
                  <a:tcPr marL="68580" marR="68580" marT="0" marB="0"/>
                </a:tc>
                <a:tc>
                  <a:txBody>
                    <a:bodyPr/>
                    <a:lstStyle/>
                    <a:p>
                      <a:pPr algn="r">
                        <a:lnSpc>
                          <a:spcPct val="115000"/>
                        </a:lnSpc>
                        <a:spcAft>
                          <a:spcPts val="0"/>
                        </a:spcAft>
                      </a:pPr>
                      <a:r>
                        <a:rPr lang="en-GB" sz="1800">
                          <a:effectLst/>
                        </a:rPr>
                        <a:t>22</a:t>
                      </a:r>
                      <a:endParaRPr lang="en-GB" sz="1800">
                        <a:effectLst/>
                        <a:latin typeface="Times New Roman"/>
                        <a:ea typeface="Calibri"/>
                        <a:cs typeface="Times New Roman"/>
                      </a:endParaRPr>
                    </a:p>
                  </a:txBody>
                  <a:tcPr marL="68580" marR="68580" marT="0" marB="0" anchor="b"/>
                </a:tc>
                <a:extLst>
                  <a:ext uri="{0D108BD9-81ED-4DB2-BD59-A6C34878D82A}">
                    <a16:rowId xmlns:a16="http://schemas.microsoft.com/office/drawing/2014/main" val="10002"/>
                  </a:ext>
                </a:extLst>
              </a:tr>
              <a:tr h="946433">
                <a:tc>
                  <a:txBody>
                    <a:bodyPr/>
                    <a:lstStyle/>
                    <a:p>
                      <a:pPr>
                        <a:lnSpc>
                          <a:spcPct val="115000"/>
                        </a:lnSpc>
                        <a:spcAft>
                          <a:spcPts val="0"/>
                        </a:spcAft>
                      </a:pPr>
                      <a:r>
                        <a:rPr lang="en-GB" sz="1800">
                          <a:solidFill>
                            <a:schemeClr val="tx1">
                              <a:lumMod val="50000"/>
                            </a:schemeClr>
                          </a:solidFill>
                          <a:effectLst/>
                        </a:rPr>
                        <a:t>Insult or praise commenter</a:t>
                      </a:r>
                      <a:endParaRPr lang="en-GB" sz="1800">
                        <a:solidFill>
                          <a:schemeClr val="tx1">
                            <a:lumMod val="50000"/>
                          </a:schemeClr>
                        </a:solidFill>
                        <a:effectLst/>
                        <a:latin typeface="Times New Roman"/>
                        <a:ea typeface="Calibri"/>
                        <a:cs typeface="Times New Roman"/>
                      </a:endParaRPr>
                    </a:p>
                  </a:txBody>
                  <a:tcPr marL="68580" marR="68580" marT="0" marB="0" anchor="b"/>
                </a:tc>
                <a:tc>
                  <a:txBody>
                    <a:bodyPr/>
                    <a:lstStyle/>
                    <a:p>
                      <a:pPr>
                        <a:lnSpc>
                          <a:spcPct val="115000"/>
                        </a:lnSpc>
                        <a:spcAft>
                          <a:spcPts val="0"/>
                        </a:spcAft>
                      </a:pPr>
                      <a:r>
                        <a:rPr lang="en-GB" sz="1800" dirty="0">
                          <a:effectLst/>
                        </a:rPr>
                        <a:t>Comment is directed at a previous commenter with praise or insults rather than discussing a substantive topic.</a:t>
                      </a:r>
                      <a:endParaRPr lang="en-GB" sz="1800" dirty="0">
                        <a:effectLst/>
                        <a:latin typeface="Times New Roman"/>
                        <a:ea typeface="Calibri"/>
                        <a:cs typeface="Times New Roman"/>
                      </a:endParaRPr>
                    </a:p>
                  </a:txBody>
                  <a:tcPr marL="68580" marR="68580" marT="0" marB="0"/>
                </a:tc>
                <a:tc>
                  <a:txBody>
                    <a:bodyPr/>
                    <a:lstStyle/>
                    <a:p>
                      <a:pPr algn="r">
                        <a:lnSpc>
                          <a:spcPct val="115000"/>
                        </a:lnSpc>
                        <a:spcAft>
                          <a:spcPts val="0"/>
                        </a:spcAft>
                      </a:pPr>
                      <a:r>
                        <a:rPr lang="en-GB" sz="1800">
                          <a:effectLst/>
                        </a:rPr>
                        <a:t>12</a:t>
                      </a:r>
                      <a:endParaRPr lang="en-GB" sz="1800">
                        <a:effectLst/>
                        <a:latin typeface="Times New Roman"/>
                        <a:ea typeface="Calibri"/>
                        <a:cs typeface="Times New Roman"/>
                      </a:endParaRPr>
                    </a:p>
                  </a:txBody>
                  <a:tcPr marL="68580" marR="68580" marT="0" marB="0" anchor="b"/>
                </a:tc>
                <a:extLst>
                  <a:ext uri="{0D108BD9-81ED-4DB2-BD59-A6C34878D82A}">
                    <a16:rowId xmlns:a16="http://schemas.microsoft.com/office/drawing/2014/main" val="10003"/>
                  </a:ext>
                </a:extLst>
              </a:tr>
              <a:tr h="946433">
                <a:tc>
                  <a:txBody>
                    <a:bodyPr/>
                    <a:lstStyle/>
                    <a:p>
                      <a:pPr>
                        <a:lnSpc>
                          <a:spcPct val="115000"/>
                        </a:lnSpc>
                        <a:spcAft>
                          <a:spcPts val="0"/>
                        </a:spcAft>
                      </a:pPr>
                      <a:r>
                        <a:rPr lang="en-GB" sz="1800">
                          <a:solidFill>
                            <a:schemeClr val="tx1">
                              <a:lumMod val="50000"/>
                            </a:schemeClr>
                          </a:solidFill>
                          <a:effectLst/>
                        </a:rPr>
                        <a:t>Religion and war</a:t>
                      </a:r>
                      <a:endParaRPr lang="en-GB" sz="1800">
                        <a:solidFill>
                          <a:schemeClr val="tx1">
                            <a:lumMod val="50000"/>
                          </a:schemeClr>
                        </a:solidFill>
                        <a:effectLst/>
                        <a:latin typeface="Times New Roman"/>
                        <a:ea typeface="Calibri"/>
                        <a:cs typeface="Times New Roman"/>
                      </a:endParaRPr>
                    </a:p>
                  </a:txBody>
                  <a:tcPr marL="68580" marR="68580" marT="0" marB="0" anchor="b"/>
                </a:tc>
                <a:tc>
                  <a:txBody>
                    <a:bodyPr/>
                    <a:lstStyle/>
                    <a:p>
                      <a:pPr>
                        <a:lnSpc>
                          <a:spcPct val="115000"/>
                        </a:lnSpc>
                        <a:spcAft>
                          <a:spcPts val="0"/>
                        </a:spcAft>
                      </a:pPr>
                      <a:r>
                        <a:rPr lang="en-GB" sz="1800" dirty="0">
                          <a:effectLst/>
                        </a:rPr>
                        <a:t>Comment focuses on religion in the context of war or war in the context of religion, such as the propensity of different religions to be involved in violent actions.</a:t>
                      </a:r>
                      <a:endParaRPr lang="en-GB" sz="1800" dirty="0">
                        <a:effectLst/>
                        <a:latin typeface="Times New Roman"/>
                        <a:ea typeface="Calibri"/>
                        <a:cs typeface="Times New Roman"/>
                      </a:endParaRPr>
                    </a:p>
                  </a:txBody>
                  <a:tcPr marL="68580" marR="68580" marT="0" marB="0"/>
                </a:tc>
                <a:tc>
                  <a:txBody>
                    <a:bodyPr/>
                    <a:lstStyle/>
                    <a:p>
                      <a:pPr algn="r">
                        <a:lnSpc>
                          <a:spcPct val="115000"/>
                        </a:lnSpc>
                        <a:spcAft>
                          <a:spcPts val="0"/>
                        </a:spcAft>
                      </a:pPr>
                      <a:r>
                        <a:rPr lang="en-GB" sz="1800">
                          <a:effectLst/>
                        </a:rPr>
                        <a:t>10</a:t>
                      </a:r>
                      <a:endParaRPr lang="en-GB" sz="1800">
                        <a:effectLst/>
                        <a:latin typeface="Times New Roman"/>
                        <a:ea typeface="Calibri"/>
                        <a:cs typeface="Times New Roman"/>
                      </a:endParaRPr>
                    </a:p>
                  </a:txBody>
                  <a:tcPr marL="68580" marR="68580" marT="0" marB="0" anchor="b"/>
                </a:tc>
                <a:extLst>
                  <a:ext uri="{0D108BD9-81ED-4DB2-BD59-A6C34878D82A}">
                    <a16:rowId xmlns:a16="http://schemas.microsoft.com/office/drawing/2014/main" val="10004"/>
                  </a:ext>
                </a:extLst>
              </a:tr>
              <a:tr h="668295">
                <a:tc>
                  <a:txBody>
                    <a:bodyPr/>
                    <a:lstStyle/>
                    <a:p>
                      <a:pPr>
                        <a:lnSpc>
                          <a:spcPct val="115000"/>
                        </a:lnSpc>
                        <a:spcAft>
                          <a:spcPts val="0"/>
                        </a:spcAft>
                      </a:pPr>
                      <a:r>
                        <a:rPr lang="en-GB" sz="1800" dirty="0">
                          <a:solidFill>
                            <a:schemeClr val="tx1">
                              <a:lumMod val="50000"/>
                            </a:schemeClr>
                          </a:solidFill>
                          <a:effectLst/>
                        </a:rPr>
                        <a:t>Iraq/Afghan./Palestine/US in Mid. East</a:t>
                      </a:r>
                      <a:endParaRPr lang="en-GB" sz="1800" dirty="0">
                        <a:solidFill>
                          <a:schemeClr val="tx1">
                            <a:lumMod val="50000"/>
                          </a:schemeClr>
                        </a:solidFill>
                        <a:effectLst/>
                        <a:latin typeface="Times New Roman"/>
                        <a:ea typeface="Calibri"/>
                        <a:cs typeface="Times New Roman"/>
                      </a:endParaRPr>
                    </a:p>
                  </a:txBody>
                  <a:tcPr marL="68580" marR="68580" marT="0" marB="0" anchor="b"/>
                </a:tc>
                <a:tc>
                  <a:txBody>
                    <a:bodyPr/>
                    <a:lstStyle/>
                    <a:p>
                      <a:pPr>
                        <a:lnSpc>
                          <a:spcPct val="115000"/>
                        </a:lnSpc>
                        <a:spcAft>
                          <a:spcPts val="0"/>
                        </a:spcAft>
                      </a:pPr>
                      <a:r>
                        <a:rPr lang="en-GB" sz="1800" dirty="0">
                          <a:effectLst/>
                        </a:rPr>
                        <a:t>Comment focuses on war or US military power in the Middle East but not directly relating it to religion.</a:t>
                      </a:r>
                      <a:endParaRPr lang="en-GB" sz="1800" dirty="0">
                        <a:effectLst/>
                        <a:latin typeface="Times New Roman"/>
                        <a:ea typeface="Calibri"/>
                        <a:cs typeface="Times New Roman"/>
                      </a:endParaRPr>
                    </a:p>
                  </a:txBody>
                  <a:tcPr marL="68580" marR="68580" marT="0" marB="0"/>
                </a:tc>
                <a:tc>
                  <a:txBody>
                    <a:bodyPr/>
                    <a:lstStyle/>
                    <a:p>
                      <a:pPr algn="r">
                        <a:lnSpc>
                          <a:spcPct val="115000"/>
                        </a:lnSpc>
                        <a:spcAft>
                          <a:spcPts val="0"/>
                        </a:spcAft>
                      </a:pPr>
                      <a:r>
                        <a:rPr lang="en-GB" sz="1800">
                          <a:effectLst/>
                        </a:rPr>
                        <a:t>7</a:t>
                      </a:r>
                      <a:endParaRPr lang="en-GB" sz="1800">
                        <a:effectLst/>
                        <a:latin typeface="Times New Roman"/>
                        <a:ea typeface="Calibri"/>
                        <a:cs typeface="Times New Roman"/>
                      </a:endParaRPr>
                    </a:p>
                  </a:txBody>
                  <a:tcPr marL="68580" marR="68580" marT="0" marB="0" anchor="b"/>
                </a:tc>
                <a:extLst>
                  <a:ext uri="{0D108BD9-81ED-4DB2-BD59-A6C34878D82A}">
                    <a16:rowId xmlns:a16="http://schemas.microsoft.com/office/drawing/2014/main" val="10005"/>
                  </a:ext>
                </a:extLst>
              </a:tr>
              <a:tr h="315478">
                <a:tc>
                  <a:txBody>
                    <a:bodyPr/>
                    <a:lstStyle/>
                    <a:p>
                      <a:pPr>
                        <a:lnSpc>
                          <a:spcPct val="115000"/>
                        </a:lnSpc>
                        <a:spcAft>
                          <a:spcPts val="0"/>
                        </a:spcAft>
                      </a:pPr>
                      <a:r>
                        <a:rPr lang="en-GB" sz="1800">
                          <a:solidFill>
                            <a:schemeClr val="tx1">
                              <a:lumMod val="50000"/>
                            </a:schemeClr>
                          </a:solidFill>
                          <a:effectLst/>
                        </a:rPr>
                        <a:t>History</a:t>
                      </a:r>
                      <a:endParaRPr lang="en-GB" sz="1800">
                        <a:solidFill>
                          <a:schemeClr val="tx1">
                            <a:lumMod val="50000"/>
                          </a:schemeClr>
                        </a:solidFill>
                        <a:effectLst/>
                        <a:latin typeface="Times New Roman"/>
                        <a:ea typeface="Calibri"/>
                        <a:cs typeface="Times New Roman"/>
                      </a:endParaRPr>
                    </a:p>
                  </a:txBody>
                  <a:tcPr marL="68580" marR="68580" marT="0" marB="0" anchor="b"/>
                </a:tc>
                <a:tc>
                  <a:txBody>
                    <a:bodyPr/>
                    <a:lstStyle/>
                    <a:p>
                      <a:pPr>
                        <a:lnSpc>
                          <a:spcPct val="115000"/>
                        </a:lnSpc>
                        <a:spcAft>
                          <a:spcPts val="0"/>
                        </a:spcAft>
                      </a:pPr>
                      <a:r>
                        <a:rPr lang="en-GB" sz="1800" dirty="0">
                          <a:effectLst/>
                        </a:rPr>
                        <a:t>Comment discusses the history of the Middle East.</a:t>
                      </a:r>
                      <a:endParaRPr lang="en-GB" sz="1800" dirty="0">
                        <a:effectLst/>
                        <a:latin typeface="Times New Roman"/>
                        <a:ea typeface="Calibri"/>
                        <a:cs typeface="Times New Roman"/>
                      </a:endParaRPr>
                    </a:p>
                  </a:txBody>
                  <a:tcPr marL="68580" marR="68580" marT="0" marB="0"/>
                </a:tc>
                <a:tc>
                  <a:txBody>
                    <a:bodyPr/>
                    <a:lstStyle/>
                    <a:p>
                      <a:pPr algn="r">
                        <a:lnSpc>
                          <a:spcPct val="115000"/>
                        </a:lnSpc>
                        <a:spcAft>
                          <a:spcPts val="0"/>
                        </a:spcAft>
                      </a:pPr>
                      <a:r>
                        <a:rPr lang="en-GB" sz="1800" dirty="0">
                          <a:effectLst/>
                        </a:rPr>
                        <a:t>4</a:t>
                      </a:r>
                      <a:endParaRPr lang="en-GB" sz="1800" dirty="0">
                        <a:effectLst/>
                        <a:latin typeface="Times New Roman"/>
                        <a:ea typeface="Calibri"/>
                        <a:cs typeface="Times New Roman"/>
                      </a:endParaRPr>
                    </a:p>
                  </a:txBody>
                  <a:tcPr marL="68580" marR="68580" marT="0" marB="0" anchor="b"/>
                </a:tc>
                <a:extLst>
                  <a:ext uri="{0D108BD9-81ED-4DB2-BD59-A6C34878D82A}">
                    <a16:rowId xmlns:a16="http://schemas.microsoft.com/office/drawing/2014/main" val="10006"/>
                  </a:ext>
                </a:extLst>
              </a:tr>
              <a:tr h="630955">
                <a:tc>
                  <a:txBody>
                    <a:bodyPr/>
                    <a:lstStyle/>
                    <a:p>
                      <a:pPr>
                        <a:lnSpc>
                          <a:spcPct val="115000"/>
                        </a:lnSpc>
                        <a:spcAft>
                          <a:spcPts val="0"/>
                        </a:spcAft>
                      </a:pPr>
                      <a:r>
                        <a:rPr lang="en-GB" sz="1800" dirty="0">
                          <a:solidFill>
                            <a:schemeClr val="tx1">
                              <a:lumMod val="50000"/>
                            </a:schemeClr>
                          </a:solidFill>
                          <a:effectLst/>
                        </a:rPr>
                        <a:t>Other</a:t>
                      </a:r>
                      <a:endParaRPr lang="en-GB" sz="1800" dirty="0">
                        <a:solidFill>
                          <a:schemeClr val="tx1">
                            <a:lumMod val="50000"/>
                          </a:schemeClr>
                        </a:solidFill>
                        <a:effectLst/>
                        <a:latin typeface="Times New Roman"/>
                        <a:ea typeface="Calibri"/>
                        <a:cs typeface="Times New Roman"/>
                      </a:endParaRPr>
                    </a:p>
                  </a:txBody>
                  <a:tcPr marL="68580" marR="68580" marT="0" marB="0" anchor="b"/>
                </a:tc>
                <a:tc>
                  <a:txBody>
                    <a:bodyPr/>
                    <a:lstStyle/>
                    <a:p>
                      <a:pPr>
                        <a:lnSpc>
                          <a:spcPct val="115000"/>
                        </a:lnSpc>
                        <a:spcAft>
                          <a:spcPts val="0"/>
                        </a:spcAft>
                      </a:pPr>
                      <a:r>
                        <a:rPr lang="en-GB" sz="1800">
                          <a:effectLst/>
                        </a:rPr>
                        <a:t>Comment does not fit into the above categories (one was Spam, the other discussed Egypt)</a:t>
                      </a:r>
                      <a:endParaRPr lang="en-GB" sz="1800">
                        <a:effectLst/>
                        <a:latin typeface="Times New Roman"/>
                        <a:ea typeface="Calibri"/>
                        <a:cs typeface="Times New Roman"/>
                      </a:endParaRPr>
                    </a:p>
                  </a:txBody>
                  <a:tcPr marL="68580" marR="68580" marT="0" marB="0"/>
                </a:tc>
                <a:tc>
                  <a:txBody>
                    <a:bodyPr/>
                    <a:lstStyle/>
                    <a:p>
                      <a:pPr algn="r">
                        <a:lnSpc>
                          <a:spcPct val="115000"/>
                        </a:lnSpc>
                        <a:spcAft>
                          <a:spcPts val="0"/>
                        </a:spcAft>
                      </a:pPr>
                      <a:r>
                        <a:rPr lang="en-GB" sz="1800" dirty="0">
                          <a:effectLst/>
                        </a:rPr>
                        <a:t>2</a:t>
                      </a:r>
                      <a:endParaRPr lang="en-GB" sz="1800" dirty="0">
                        <a:effectLst/>
                        <a:latin typeface="Times New Roman"/>
                        <a:ea typeface="Calibri"/>
                        <a:cs typeface="Times New Roman"/>
                      </a:endParaRPr>
                    </a:p>
                  </a:txBody>
                  <a:tcPr marL="68580" marR="68580" marT="0" marB="0" anchor="b"/>
                </a:tc>
                <a:extLst>
                  <a:ext uri="{0D108BD9-81ED-4DB2-BD59-A6C34878D82A}">
                    <a16:rowId xmlns:a16="http://schemas.microsoft.com/office/drawing/2014/main" val="10007"/>
                  </a:ext>
                </a:extLst>
              </a:tr>
              <a:tr h="946433">
                <a:tc>
                  <a:txBody>
                    <a:bodyPr/>
                    <a:lstStyle/>
                    <a:p>
                      <a:pPr>
                        <a:lnSpc>
                          <a:spcPct val="115000"/>
                        </a:lnSpc>
                        <a:spcAft>
                          <a:spcPts val="0"/>
                        </a:spcAft>
                      </a:pPr>
                      <a:r>
                        <a:rPr lang="en-GB" sz="1800" dirty="0">
                          <a:solidFill>
                            <a:schemeClr val="tx1">
                              <a:lumMod val="50000"/>
                            </a:schemeClr>
                          </a:solidFill>
                          <a:effectLst/>
                        </a:rPr>
                        <a:t>Unclear</a:t>
                      </a:r>
                      <a:endParaRPr lang="en-GB" sz="1800" dirty="0">
                        <a:solidFill>
                          <a:schemeClr val="tx1">
                            <a:lumMod val="50000"/>
                          </a:schemeClr>
                        </a:solidFill>
                        <a:effectLst/>
                        <a:latin typeface="Times New Roman"/>
                        <a:ea typeface="Calibri"/>
                        <a:cs typeface="Times New Roman"/>
                      </a:endParaRPr>
                    </a:p>
                  </a:txBody>
                  <a:tcPr marL="68580" marR="68580" marT="0" marB="0" anchor="b"/>
                </a:tc>
                <a:tc>
                  <a:txBody>
                    <a:bodyPr/>
                    <a:lstStyle/>
                    <a:p>
                      <a:pPr>
                        <a:lnSpc>
                          <a:spcPct val="115000"/>
                        </a:lnSpc>
                        <a:spcAft>
                          <a:spcPts val="0"/>
                        </a:spcAft>
                      </a:pPr>
                      <a:r>
                        <a:rPr lang="en-GB" sz="1800">
                          <a:effectLst/>
                        </a:rPr>
                        <a:t>The context of the comment was unclear because it was a reply to another comment or too short to give an unambiguous interpretation.</a:t>
                      </a:r>
                      <a:endParaRPr lang="en-GB" sz="1800">
                        <a:effectLst/>
                        <a:latin typeface="Times New Roman"/>
                        <a:ea typeface="Calibri"/>
                        <a:cs typeface="Times New Roman"/>
                      </a:endParaRPr>
                    </a:p>
                  </a:txBody>
                  <a:tcPr marL="68580" marR="68580" marT="0" marB="0"/>
                </a:tc>
                <a:tc>
                  <a:txBody>
                    <a:bodyPr/>
                    <a:lstStyle/>
                    <a:p>
                      <a:pPr algn="r">
                        <a:lnSpc>
                          <a:spcPct val="115000"/>
                        </a:lnSpc>
                        <a:spcAft>
                          <a:spcPts val="0"/>
                        </a:spcAft>
                      </a:pPr>
                      <a:r>
                        <a:rPr lang="en-GB" sz="1800" dirty="0">
                          <a:effectLst/>
                        </a:rPr>
                        <a:t>18</a:t>
                      </a:r>
                      <a:endParaRPr lang="en-GB" sz="1800" dirty="0">
                        <a:effectLst/>
                        <a:latin typeface="Times New Roman"/>
                        <a:ea typeface="Calibri"/>
                        <a:cs typeface="Times New Roman"/>
                      </a:endParaRPr>
                    </a:p>
                  </a:txBody>
                  <a:tcPr marL="68580" marR="68580" marT="0" marB="0" anchor="b"/>
                </a:tc>
                <a:extLst>
                  <a:ext uri="{0D108BD9-81ED-4DB2-BD59-A6C34878D82A}">
                    <a16:rowId xmlns:a16="http://schemas.microsoft.com/office/drawing/2014/main" val="10008"/>
                  </a:ext>
                </a:extLst>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GB" altLang="en-US" dirty="0"/>
              <a:t>Obama in Egypt content analysis summary</a:t>
            </a:r>
          </a:p>
        </p:txBody>
      </p:sp>
      <p:sp>
        <p:nvSpPr>
          <p:cNvPr id="28675" name="Content Placeholder 2" descr="Rectangle: Click to edit Master text styles&#10;Second level&#10;Third level&#10;Fourth level&#10;Fifth level"/>
          <p:cNvSpPr>
            <a:spLocks noGrp="1"/>
          </p:cNvSpPr>
          <p:nvPr>
            <p:ph idx="1"/>
          </p:nvPr>
        </p:nvSpPr>
        <p:spPr>
          <a:xfrm>
            <a:off x="827088" y="1557338"/>
            <a:ext cx="7983537" cy="4114800"/>
          </a:xfrm>
        </p:spPr>
        <p:txBody>
          <a:bodyPr/>
          <a:lstStyle/>
          <a:p>
            <a:pPr marL="0" indent="0">
              <a:buFont typeface="Wingdings" pitchFamily="2" charset="2"/>
              <a:buNone/>
            </a:pPr>
            <a:endParaRPr lang="en-GB" altLang="en-US" sz="2400" dirty="0"/>
          </a:p>
          <a:p>
            <a:pPr marL="0" indent="0">
              <a:buFont typeface="Wingdings" pitchFamily="2" charset="2"/>
              <a:buNone/>
            </a:pPr>
            <a:r>
              <a:rPr lang="en-GB" altLang="en-US" sz="2400" dirty="0"/>
              <a:t>Comments mainly cover the speech and Obama, religion and conflict in the Middle East.</a:t>
            </a:r>
          </a:p>
          <a:p>
            <a:pPr marL="0" indent="0">
              <a:buNone/>
            </a:pPr>
            <a:endParaRPr lang="en-GB" altLang="en-US" sz="2400" dirty="0"/>
          </a:p>
          <a:p>
            <a:pPr marL="0" indent="0">
              <a:buNone/>
            </a:pPr>
            <a:r>
              <a:rPr lang="en-GB" altLang="en-US" sz="2400" dirty="0"/>
              <a:t>No evidence that Obama’s speech has influenced its target audience</a:t>
            </a:r>
          </a:p>
          <a:p>
            <a:pPr marL="0" indent="0">
              <a:buNone/>
            </a:pPr>
            <a:endParaRPr lang="en-GB" altLang="en-US" sz="2400" dirty="0"/>
          </a:p>
          <a:p>
            <a:pPr marL="0" indent="0">
              <a:buNone/>
            </a:pPr>
            <a:r>
              <a:rPr lang="en-GB" altLang="en-US" sz="2400" dirty="0"/>
              <a:t>Obama’s speech has given space for some sympathetic Muslims to argue their case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67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67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p:bld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32101-1BEE-4C29-BBA7-4FAB20D86817}"/>
              </a:ext>
            </a:extLst>
          </p:cNvPr>
          <p:cNvSpPr>
            <a:spLocks noGrp="1"/>
          </p:cNvSpPr>
          <p:nvPr>
            <p:ph type="title"/>
          </p:nvPr>
        </p:nvSpPr>
        <p:spPr/>
        <p:txBody>
          <a:bodyPr/>
          <a:lstStyle/>
          <a:p>
            <a:r>
              <a:rPr lang="en-US" dirty="0"/>
              <a:t>References</a:t>
            </a:r>
            <a:endParaRPr lang="en-GB" dirty="0"/>
          </a:p>
        </p:txBody>
      </p:sp>
      <p:sp>
        <p:nvSpPr>
          <p:cNvPr id="3" name="Content Placeholder 2">
            <a:extLst>
              <a:ext uri="{FF2B5EF4-FFF2-40B4-BE49-F238E27FC236}">
                <a16:creationId xmlns:a16="http://schemas.microsoft.com/office/drawing/2014/main" id="{9C0DE1E6-B8E7-4F7A-9CD6-5DC907D85C9F}"/>
              </a:ext>
            </a:extLst>
          </p:cNvPr>
          <p:cNvSpPr>
            <a:spLocks noGrp="1"/>
          </p:cNvSpPr>
          <p:nvPr>
            <p:ph idx="1"/>
          </p:nvPr>
        </p:nvSpPr>
        <p:spPr/>
        <p:txBody>
          <a:bodyPr/>
          <a:lstStyle/>
          <a:p>
            <a:pPr>
              <a:buFont typeface="Arial" panose="020B0604020202020204" pitchFamily="34" charset="0"/>
              <a:buChar char="•"/>
            </a:pPr>
            <a:r>
              <a:rPr lang="en-GB" sz="1800" dirty="0"/>
              <a:t>Thelwall, M. (2018). Can </a:t>
            </a:r>
            <a:r>
              <a:rPr lang="en-GB" sz="1800" b="1" dirty="0"/>
              <a:t>museums</a:t>
            </a:r>
            <a:r>
              <a:rPr lang="en-GB" sz="1800" dirty="0"/>
              <a:t> find male or female audiences online with YouTube? </a:t>
            </a:r>
            <a:r>
              <a:rPr lang="en-GB" sz="1800" dirty="0" err="1"/>
              <a:t>Aslib</a:t>
            </a:r>
            <a:r>
              <a:rPr lang="en-GB" sz="1800" dirty="0"/>
              <a:t> Journal of Information Management. </a:t>
            </a:r>
          </a:p>
          <a:p>
            <a:pPr>
              <a:buFont typeface="Arial" panose="020B0604020202020204" pitchFamily="34" charset="0"/>
              <a:buChar char="•"/>
            </a:pPr>
            <a:r>
              <a:rPr lang="en-GB" sz="1800" dirty="0"/>
              <a:t>Thelwall, M. &amp; Mas-Bleda, A. (2018). </a:t>
            </a:r>
            <a:r>
              <a:rPr lang="en-GB" sz="1800" b="1" dirty="0"/>
              <a:t>YouTube science channel</a:t>
            </a:r>
            <a:r>
              <a:rPr lang="en-GB" sz="1800" dirty="0"/>
              <a:t> video presenters and comments: Female friendly or vestiges of sexism? </a:t>
            </a:r>
            <a:r>
              <a:rPr lang="en-GB" sz="1800" dirty="0" err="1"/>
              <a:t>Aslib</a:t>
            </a:r>
            <a:r>
              <a:rPr lang="en-GB" sz="1800" dirty="0"/>
              <a:t> Journal of Information Management, 70(1), 28-46.</a:t>
            </a:r>
          </a:p>
          <a:p>
            <a:pPr>
              <a:buFont typeface="Arial" panose="020B0604020202020204" pitchFamily="34" charset="0"/>
              <a:buChar char="•"/>
            </a:pPr>
            <a:r>
              <a:rPr lang="en-GB" sz="1800" dirty="0"/>
              <a:t>Thelwall, M. (2018). Social media analytics for YouTube comments: Potential and limitations [</a:t>
            </a:r>
            <a:r>
              <a:rPr lang="en-GB" sz="1800" b="1" dirty="0"/>
              <a:t>Dance styles</a:t>
            </a:r>
            <a:r>
              <a:rPr lang="en-GB" sz="1800" dirty="0"/>
              <a:t>]. International Journal of Social Research Methodology, 21(3), 303-316.</a:t>
            </a:r>
          </a:p>
        </p:txBody>
      </p:sp>
    </p:spTree>
    <p:extLst>
      <p:ext uri="{BB962C8B-B14F-4D97-AF65-F5344CB8AC3E}">
        <p14:creationId xmlns:p14="http://schemas.microsoft.com/office/powerpoint/2010/main" val="36157654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620688"/>
            <a:ext cx="7772400" cy="1143000"/>
          </a:xfrm>
        </p:spPr>
        <p:txBody>
          <a:bodyPr/>
          <a:lstStyle/>
          <a:p>
            <a:r>
              <a:rPr lang="en-GB" dirty="0"/>
              <a:t>Advanced analysis: multiple topics</a:t>
            </a:r>
          </a:p>
        </p:txBody>
      </p:sp>
      <p:sp>
        <p:nvSpPr>
          <p:cNvPr id="3" name="Content Placeholder 2"/>
          <p:cNvSpPr>
            <a:spLocks noGrp="1"/>
          </p:cNvSpPr>
          <p:nvPr>
            <p:ph idx="1"/>
          </p:nvPr>
        </p:nvSpPr>
        <p:spPr/>
        <p:txBody>
          <a:bodyPr/>
          <a:lstStyle/>
          <a:p>
            <a:pPr marL="0" indent="0">
              <a:buNone/>
            </a:pPr>
            <a:r>
              <a:rPr lang="en-GB" dirty="0"/>
              <a:t>If you collect multiple sets of videos at the same time you can compare them.</a:t>
            </a:r>
          </a:p>
          <a:p>
            <a:pPr marL="0" indent="0">
              <a:buNone/>
            </a:pPr>
            <a:endParaRPr lang="en-GB" dirty="0"/>
          </a:p>
          <a:p>
            <a:pPr marL="0" indent="0">
              <a:buNone/>
            </a:pPr>
            <a:r>
              <a:rPr lang="en-GB" dirty="0"/>
              <a:t>For the association mining, you can select one set of queries in the topic/label box to mine associations for one of the sets.</a:t>
            </a:r>
          </a:p>
        </p:txBody>
      </p:sp>
      <p:pic>
        <p:nvPicPr>
          <p:cNvPr id="4" name="Picture 3"/>
          <p:cNvPicPr>
            <a:picLocks noChangeAspect="1"/>
          </p:cNvPicPr>
          <p:nvPr/>
        </p:nvPicPr>
        <p:blipFill>
          <a:blip r:embed="rId2"/>
          <a:stretch>
            <a:fillRect/>
          </a:stretch>
        </p:blipFill>
        <p:spPr>
          <a:xfrm>
            <a:off x="2640306" y="5877272"/>
            <a:ext cx="5970294" cy="640879"/>
          </a:xfrm>
          <a:prstGeom prst="rect">
            <a:avLst/>
          </a:prstGeom>
        </p:spPr>
      </p:pic>
    </p:spTree>
    <p:extLst>
      <p:ext uri="{BB962C8B-B14F-4D97-AF65-F5344CB8AC3E}">
        <p14:creationId xmlns:p14="http://schemas.microsoft.com/office/powerpoint/2010/main" val="2752486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Multiple topics case study: Dance videos</a:t>
            </a:r>
          </a:p>
        </p:txBody>
      </p:sp>
      <p:sp>
        <p:nvSpPr>
          <p:cNvPr id="3" name="Content Placeholder 2"/>
          <p:cNvSpPr>
            <a:spLocks noGrp="1"/>
          </p:cNvSpPr>
          <p:nvPr>
            <p:ph idx="1"/>
          </p:nvPr>
        </p:nvSpPr>
        <p:spPr/>
        <p:txBody>
          <a:bodyPr/>
          <a:lstStyle/>
          <a:p>
            <a:pPr marL="0" indent="0">
              <a:buNone/>
            </a:pPr>
            <a:r>
              <a:rPr lang="en-GB" dirty="0"/>
              <a:t>Videos with titles matching the name of one of 30 varied dance styles</a:t>
            </a:r>
          </a:p>
          <a:p>
            <a:pPr marL="0" indent="0">
              <a:buNone/>
            </a:pPr>
            <a:r>
              <a:rPr lang="en-GB" i="1" dirty="0"/>
              <a:t>Objective</a:t>
            </a:r>
            <a:r>
              <a:rPr lang="en-GB" dirty="0"/>
              <a:t>: identify the main gender differences in the way that the dances are discussed on YouTube</a:t>
            </a:r>
          </a:p>
          <a:p>
            <a:pPr marL="0" indent="0">
              <a:buNone/>
            </a:pPr>
            <a:r>
              <a:rPr lang="en-GB" i="1" dirty="0"/>
              <a:t>Extra step</a:t>
            </a:r>
            <a:r>
              <a:rPr lang="en-GB" dirty="0"/>
              <a:t>: multilingual so, filtered for comments containing any common English word: </a:t>
            </a:r>
            <a:r>
              <a:rPr lang="en-GB" sz="2000" dirty="0"/>
              <a:t>as had he his it that the to was with you are my they their this thank for she who why where when how love hate</a:t>
            </a:r>
            <a:endParaRPr lang="en-GB" dirty="0"/>
          </a:p>
        </p:txBody>
      </p:sp>
    </p:spTree>
    <p:extLst>
      <p:ext uri="{BB962C8B-B14F-4D97-AF65-F5344CB8AC3E}">
        <p14:creationId xmlns:p14="http://schemas.microsoft.com/office/powerpoint/2010/main" val="4118072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C08762-1AF4-4EE9-A651-E11CD83A76C8}"/>
              </a:ext>
            </a:extLst>
          </p:cNvPr>
          <p:cNvSpPr>
            <a:spLocks noGrp="1"/>
          </p:cNvSpPr>
          <p:nvPr>
            <p:ph type="title"/>
          </p:nvPr>
        </p:nvSpPr>
        <p:spPr>
          <a:xfrm>
            <a:off x="179512" y="304800"/>
            <a:ext cx="8784976" cy="675928"/>
          </a:xfrm>
        </p:spPr>
        <p:txBody>
          <a:bodyPr/>
          <a:lstStyle/>
          <a:p>
            <a:r>
              <a:rPr lang="en-GB" dirty="0"/>
              <a:t>Papers about YouTube comments</a:t>
            </a:r>
          </a:p>
        </p:txBody>
      </p:sp>
      <p:sp>
        <p:nvSpPr>
          <p:cNvPr id="3" name="Content Placeholder 2">
            <a:extLst>
              <a:ext uri="{FF2B5EF4-FFF2-40B4-BE49-F238E27FC236}">
                <a16:creationId xmlns:a16="http://schemas.microsoft.com/office/drawing/2014/main" id="{E144B8CD-00FF-4231-86BC-7FADD87533D8}"/>
              </a:ext>
            </a:extLst>
          </p:cNvPr>
          <p:cNvSpPr>
            <a:spLocks noGrp="1"/>
          </p:cNvSpPr>
          <p:nvPr>
            <p:ph idx="1"/>
          </p:nvPr>
        </p:nvSpPr>
        <p:spPr>
          <a:xfrm>
            <a:off x="179512" y="1340768"/>
            <a:ext cx="8431088" cy="5039072"/>
          </a:xfrm>
        </p:spPr>
        <p:txBody>
          <a:bodyPr/>
          <a:lstStyle/>
          <a:p>
            <a:pPr>
              <a:buFont typeface="Arial" panose="020B0604020202020204" pitchFamily="34" charset="0"/>
              <a:buChar char="•"/>
            </a:pPr>
            <a:r>
              <a:rPr lang="en-GB" dirty="0"/>
              <a:t>Do males and females comment differently on museum YouTube videos?</a:t>
            </a:r>
            <a:endParaRPr lang="en-GB" sz="1800" dirty="0"/>
          </a:p>
          <a:p>
            <a:pPr>
              <a:buFont typeface="Arial" panose="020B0604020202020204" pitchFamily="34" charset="0"/>
              <a:buChar char="•"/>
            </a:pPr>
            <a:r>
              <a:rPr lang="en-GB" dirty="0"/>
              <a:t>YouTube science channel video presenters and comments: Female friendly or sexist? </a:t>
            </a:r>
            <a:endParaRPr lang="en-GB" sz="1800" dirty="0"/>
          </a:p>
          <a:p>
            <a:pPr>
              <a:buFont typeface="Arial" panose="020B0604020202020204" pitchFamily="34" charset="0"/>
              <a:buChar char="•"/>
            </a:pPr>
            <a:r>
              <a:rPr lang="en-GB" dirty="0"/>
              <a:t>Are dance styles commented about differently on YouTube?</a:t>
            </a:r>
          </a:p>
          <a:p>
            <a:pPr>
              <a:buFont typeface="Arial" panose="020B0604020202020204" pitchFamily="34" charset="0"/>
              <a:buChar char="•"/>
            </a:pPr>
            <a:r>
              <a:rPr lang="en-GB" dirty="0"/>
              <a:t>How and when do followers of YouTube influencers discuss bullying?</a:t>
            </a:r>
            <a:br>
              <a:rPr lang="en-GB" dirty="0"/>
            </a:br>
            <a:endParaRPr lang="en-GB" dirty="0"/>
          </a:p>
        </p:txBody>
      </p:sp>
    </p:spTree>
    <p:extLst>
      <p:ext uri="{BB962C8B-B14F-4D97-AF65-F5344CB8AC3E}">
        <p14:creationId xmlns:p14="http://schemas.microsoft.com/office/powerpoint/2010/main" val="4087815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45096" y="-243408"/>
            <a:ext cx="8282880" cy="1143000"/>
          </a:xfrm>
        </p:spPr>
        <p:txBody>
          <a:bodyPr/>
          <a:lstStyle/>
          <a:p>
            <a:r>
              <a:rPr lang="en-GB" dirty="0"/>
              <a:t>Initial list of 132 queries/dances</a:t>
            </a:r>
          </a:p>
        </p:txBody>
      </p:sp>
      <p:sp useBgFill="1">
        <p:nvSpPr>
          <p:cNvPr id="3" name="Content Placeholder 2"/>
          <p:cNvSpPr>
            <a:spLocks noGrp="1"/>
          </p:cNvSpPr>
          <p:nvPr>
            <p:ph idx="1"/>
          </p:nvPr>
        </p:nvSpPr>
        <p:spPr>
          <a:xfrm>
            <a:off x="107504" y="764704"/>
            <a:ext cx="8928992" cy="5625752"/>
          </a:xfrm>
        </p:spPr>
        <p:txBody>
          <a:bodyPr/>
          <a:lstStyle/>
          <a:p>
            <a:pPr marL="0" indent="0">
              <a:buNone/>
            </a:pPr>
            <a:r>
              <a:rPr lang="en-GB" sz="1600" dirty="0"/>
              <a:t>Crip Walk, Mambo dance, Hardcore dancing, Bhangra dance, Reggae dance, Breakdancing, Capoeira dance, Snap dance, Robot dance, Lindy </a:t>
            </a:r>
            <a:r>
              <a:rPr lang="en-GB" sz="1600" dirty="0" err="1"/>
              <a:t>hop|lindyhop</a:t>
            </a:r>
            <a:r>
              <a:rPr lang="en-GB" sz="1600" dirty="0"/>
              <a:t>, </a:t>
            </a:r>
            <a:r>
              <a:rPr lang="en-GB" sz="1600" dirty="0" err="1"/>
              <a:t>Crowdsurfing</a:t>
            </a:r>
            <a:r>
              <a:rPr lang="en-GB" sz="1600" dirty="0"/>
              <a:t>, Carolina Shag dance, Hard dance, Belly dance, House dance, Disco dancing, Popping dance, Scarecrow dance, Swing dance, Charleston dance, Samba dance, Bachata dance, Stomp dance, Native American dance, Western dance, Cheer dance, Salsa dance, Melbourne Shuffle, Ballet </a:t>
            </a:r>
            <a:r>
              <a:rPr lang="en-GB" sz="1600" dirty="0" err="1"/>
              <a:t>dance|Ballet</a:t>
            </a:r>
            <a:r>
              <a:rPr lang="en-GB" sz="1600" dirty="0"/>
              <a:t> dancing, </a:t>
            </a:r>
            <a:r>
              <a:rPr lang="en-GB" sz="1600" dirty="0" err="1"/>
              <a:t>Pom</a:t>
            </a:r>
            <a:r>
              <a:rPr lang="en-GB" sz="1600" dirty="0"/>
              <a:t> dance, Ballroom dance, Disco dance, Boogie-woogie dance, </a:t>
            </a:r>
            <a:r>
              <a:rPr lang="en-GB" sz="1600" dirty="0" err="1"/>
              <a:t>Jpop</a:t>
            </a:r>
            <a:r>
              <a:rPr lang="en-GB" sz="1600" dirty="0"/>
              <a:t> dance, Merengue dance, Concert dance, Ska Dance, Tap dance, Electric boogaloo, Modern dance, Cumbia dance, </a:t>
            </a:r>
            <a:r>
              <a:rPr lang="en-GB" sz="1600" dirty="0" err="1"/>
              <a:t>Soca</a:t>
            </a:r>
            <a:r>
              <a:rPr lang="en-GB" sz="1600" dirty="0"/>
              <a:t> dance, Bolero dance, Jitterbug dance, </a:t>
            </a:r>
            <a:r>
              <a:rPr lang="en-GB" sz="1600" dirty="0" err="1"/>
              <a:t>Leroc</a:t>
            </a:r>
            <a:r>
              <a:rPr lang="en-GB" sz="1600" dirty="0"/>
              <a:t> dance, Contemporary dance, Jazz dance, Rumba dance, Jive dance, Flamenco dance, Balboa dance, Hip-hop culture dance, </a:t>
            </a:r>
            <a:r>
              <a:rPr lang="en-GB" sz="1600" dirty="0" err="1"/>
              <a:t>Reggaeton</a:t>
            </a:r>
            <a:r>
              <a:rPr lang="en-GB" sz="1600" dirty="0"/>
              <a:t> dance, West Coast Swing dance, Rueda dance, Liturgical dance, Bernie dance, Cha </a:t>
            </a:r>
            <a:r>
              <a:rPr lang="en-GB" sz="1600" dirty="0" err="1"/>
              <a:t>Cha</a:t>
            </a:r>
            <a:r>
              <a:rPr lang="en-GB" sz="1600" dirty="0"/>
              <a:t> dance, Chicago stepping, </a:t>
            </a:r>
            <a:r>
              <a:rPr lang="en-GB" sz="1600" dirty="0" err="1"/>
              <a:t>Danza</a:t>
            </a:r>
            <a:r>
              <a:rPr lang="en-GB" sz="1600" dirty="0"/>
              <a:t> dance, </a:t>
            </a:r>
            <a:r>
              <a:rPr lang="en-GB" sz="1600" dirty="0" err="1"/>
              <a:t>Jumpstyle</a:t>
            </a:r>
            <a:r>
              <a:rPr lang="en-GB" sz="1600" dirty="0"/>
              <a:t> dance, Lyrical dance, Calypso dance, </a:t>
            </a:r>
            <a:r>
              <a:rPr lang="en-GB" sz="1600" dirty="0" err="1"/>
              <a:t>Krumping</a:t>
            </a:r>
            <a:r>
              <a:rPr lang="en-GB" sz="1600" dirty="0"/>
              <a:t> dance, East Coast Swing dance, Modern Jive dance, Electro Dance, Boogie dance, Kathakali dance, Blues dance, Cakewalk dance, Hip Hop dance, </a:t>
            </a:r>
            <a:r>
              <a:rPr lang="en-GB" sz="1600" dirty="0" err="1"/>
              <a:t>Duranguense</a:t>
            </a:r>
            <a:r>
              <a:rPr lang="en-GB" sz="1600" dirty="0"/>
              <a:t> dance, Medieval dance, Bollywood dance, </a:t>
            </a:r>
            <a:r>
              <a:rPr lang="en-GB" sz="1600" dirty="0" err="1"/>
              <a:t>Acro</a:t>
            </a:r>
            <a:r>
              <a:rPr lang="en-GB" sz="1600" dirty="0"/>
              <a:t> dance, </a:t>
            </a:r>
            <a:r>
              <a:rPr lang="en-GB" sz="1600" dirty="0" err="1"/>
              <a:t>Turfing</a:t>
            </a:r>
            <a:r>
              <a:rPr lang="en-GB" sz="1600" dirty="0"/>
              <a:t> dance, Detroit Ballroom dance, Skanking dance, English country dance, </a:t>
            </a:r>
            <a:r>
              <a:rPr lang="en-GB" sz="1600" dirty="0" err="1"/>
              <a:t>Odissi</a:t>
            </a:r>
            <a:r>
              <a:rPr lang="en-GB" sz="1600" dirty="0"/>
              <a:t> dance, Ecstatic dance, Line dance, Tejano dance, </a:t>
            </a:r>
            <a:r>
              <a:rPr lang="en-GB" sz="1600" dirty="0" err="1"/>
              <a:t>Quebradita</a:t>
            </a:r>
            <a:r>
              <a:rPr lang="en-GB" sz="1600" dirty="0"/>
              <a:t> dance, Baroque dance, Kathak dance, Clown Walk dance, Metal </a:t>
            </a:r>
            <a:r>
              <a:rPr lang="en-GB" sz="1600" dirty="0" err="1"/>
              <a:t>Mosh|"Moshing"|Mosh</a:t>
            </a:r>
            <a:r>
              <a:rPr lang="en-GB" sz="1600" dirty="0"/>
              <a:t> </a:t>
            </a:r>
            <a:r>
              <a:rPr lang="en-GB" sz="1600" dirty="0" err="1"/>
              <a:t>dance|Mosh</a:t>
            </a:r>
            <a:r>
              <a:rPr lang="en-GB" sz="1600" dirty="0"/>
              <a:t> dancing, Regency dance, </a:t>
            </a:r>
            <a:r>
              <a:rPr lang="en-GB" sz="1600" dirty="0" err="1"/>
              <a:t>Powermoves</a:t>
            </a:r>
            <a:r>
              <a:rPr lang="en-GB" sz="1600" dirty="0"/>
              <a:t> dance, Samba de </a:t>
            </a:r>
            <a:r>
              <a:rPr lang="en-GB" sz="1600" dirty="0" err="1"/>
              <a:t>Gafieira</a:t>
            </a:r>
            <a:r>
              <a:rPr lang="en-GB" sz="1600" dirty="0"/>
              <a:t>, Manipuri dance, </a:t>
            </a:r>
            <a:r>
              <a:rPr lang="en-GB" sz="1600" dirty="0" err="1"/>
              <a:t>Kuchipudi</a:t>
            </a:r>
            <a:r>
              <a:rPr lang="en-GB" sz="1600" dirty="0"/>
              <a:t> dance, B-boying dance, Cabbage patch dance, </a:t>
            </a:r>
            <a:r>
              <a:rPr lang="en-GB" sz="1600" dirty="0" err="1"/>
              <a:t>Salsaton</a:t>
            </a:r>
            <a:r>
              <a:rPr lang="en-GB" sz="1600" dirty="0"/>
              <a:t> dance, Afro-beat dance, Argentine tango dance, Hand Jive dance, Semi–classical dance, </a:t>
            </a:r>
            <a:r>
              <a:rPr lang="en-GB" sz="1600" dirty="0" err="1"/>
              <a:t>Liquiding</a:t>
            </a:r>
            <a:r>
              <a:rPr lang="en-GB" sz="1600" dirty="0"/>
              <a:t> dance, Waacking dance, Memphis </a:t>
            </a:r>
            <a:r>
              <a:rPr lang="en-GB" sz="1600" dirty="0" err="1"/>
              <a:t>Jookin</a:t>
            </a:r>
            <a:r>
              <a:rPr lang="en-GB" sz="1600" dirty="0"/>
              <a:t>' dance, Vintage dance, Bharatanatyam dance, </a:t>
            </a:r>
            <a:r>
              <a:rPr lang="en-GB" sz="1600" dirty="0" err="1"/>
              <a:t>Chhau</a:t>
            </a:r>
            <a:r>
              <a:rPr lang="en-GB" sz="1600" dirty="0"/>
              <a:t> dance, </a:t>
            </a:r>
            <a:r>
              <a:rPr lang="en-GB" sz="1600" dirty="0" err="1"/>
              <a:t>Mohiniyattam</a:t>
            </a:r>
            <a:r>
              <a:rPr lang="en-GB" sz="1600" dirty="0"/>
              <a:t> dance, </a:t>
            </a:r>
            <a:r>
              <a:rPr lang="en-GB" sz="1600" dirty="0" err="1"/>
              <a:t>Toprock</a:t>
            </a:r>
            <a:r>
              <a:rPr lang="en-GB" sz="1600" dirty="0"/>
              <a:t> dance, </a:t>
            </a:r>
            <a:r>
              <a:rPr lang="en-GB" sz="1600" dirty="0" err="1"/>
              <a:t>Sattriya</a:t>
            </a:r>
            <a:r>
              <a:rPr lang="en-GB" sz="1600" dirty="0"/>
              <a:t> dance, Contact improvisation dance, Kizomba dance, </a:t>
            </a:r>
            <a:r>
              <a:rPr lang="en-GB" sz="1600" dirty="0" err="1"/>
              <a:t>Compas</a:t>
            </a:r>
            <a:r>
              <a:rPr lang="en-GB" sz="1600" dirty="0"/>
              <a:t> dance, </a:t>
            </a:r>
            <a:r>
              <a:rPr lang="en-GB" sz="1600" dirty="0" err="1"/>
              <a:t>Kpop</a:t>
            </a:r>
            <a:r>
              <a:rPr lang="en-GB" sz="1600" dirty="0"/>
              <a:t> dance, Drunken Sailor dance, </a:t>
            </a:r>
            <a:r>
              <a:rPr lang="en-GB" sz="1600" dirty="0" err="1"/>
              <a:t>Gaudiya</a:t>
            </a:r>
            <a:r>
              <a:rPr lang="en-GB" sz="1600" dirty="0"/>
              <a:t> </a:t>
            </a:r>
            <a:r>
              <a:rPr lang="en-GB" sz="1600" dirty="0" err="1"/>
              <a:t>Nritya</a:t>
            </a:r>
            <a:r>
              <a:rPr lang="en-GB" sz="1600" dirty="0"/>
              <a:t> dance, Semba dance, Zumba dance, Shuffling dance, Texas Tommy dance, </a:t>
            </a:r>
            <a:r>
              <a:rPr lang="en-GB" sz="1600" dirty="0" err="1"/>
              <a:t>Corridos</a:t>
            </a:r>
            <a:r>
              <a:rPr lang="en-GB" sz="1600" dirty="0"/>
              <a:t> dance, </a:t>
            </a:r>
            <a:r>
              <a:rPr lang="en-GB" sz="1600" dirty="0" err="1"/>
              <a:t>Litefeet</a:t>
            </a:r>
            <a:r>
              <a:rPr lang="en-GB" sz="1600" dirty="0"/>
              <a:t> dance, Collegiate Shag dance, Freezes dance, The </a:t>
            </a:r>
            <a:r>
              <a:rPr lang="en-GB" sz="1600" dirty="0" err="1"/>
              <a:t>Lucker</a:t>
            </a:r>
            <a:r>
              <a:rPr lang="en-GB" sz="1600" dirty="0"/>
              <a:t> Stomp, Balinese traditional dance, </a:t>
            </a:r>
            <a:r>
              <a:rPr lang="en-GB" sz="1600" dirty="0" err="1"/>
              <a:t>Jitting</a:t>
            </a:r>
            <a:r>
              <a:rPr lang="en-GB" sz="1600" dirty="0"/>
              <a:t> dance, Detroit Jit dance, Punk Rock Pogo, American Rhythm dance, Hit Dem Folks, Dandiya and </a:t>
            </a:r>
            <a:r>
              <a:rPr lang="en-GB" sz="1600" dirty="0" err="1"/>
              <a:t>Garba</a:t>
            </a:r>
            <a:r>
              <a:rPr lang="en-GB" sz="1600" dirty="0"/>
              <a:t> dance</a:t>
            </a:r>
          </a:p>
        </p:txBody>
      </p:sp>
    </p:spTree>
    <p:extLst>
      <p:ext uri="{BB962C8B-B14F-4D97-AF65-F5344CB8AC3E}">
        <p14:creationId xmlns:p14="http://schemas.microsoft.com/office/powerpoint/2010/main" val="323642662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Picture 3"/>
          <p:cNvPicPr>
            <a:picLocks noChangeAspect="1"/>
          </p:cNvPicPr>
          <p:nvPr/>
        </p:nvPicPr>
        <p:blipFill>
          <a:blip r:embed="rId2"/>
          <a:stretch>
            <a:fillRect/>
          </a:stretch>
        </p:blipFill>
        <p:spPr>
          <a:xfrm>
            <a:off x="0" y="6168"/>
            <a:ext cx="9144000" cy="5006566"/>
          </a:xfrm>
          <a:prstGeom prst="rect">
            <a:avLst/>
          </a:prstGeom>
        </p:spPr>
      </p:pic>
      <p:sp>
        <p:nvSpPr>
          <p:cNvPr id="5" name="TextBox 4"/>
          <p:cNvSpPr txBox="1"/>
          <p:nvPr/>
        </p:nvSpPr>
        <p:spPr>
          <a:xfrm>
            <a:off x="539552" y="6381328"/>
            <a:ext cx="7709418" cy="461665"/>
          </a:xfrm>
          <a:prstGeom prst="rect">
            <a:avLst/>
          </a:prstGeom>
          <a:noFill/>
        </p:spPr>
        <p:txBody>
          <a:bodyPr wrap="none" rtlCol="0">
            <a:spAutoFit/>
          </a:bodyPr>
          <a:lstStyle/>
          <a:p>
            <a:r>
              <a:rPr lang="en-GB" dirty="0"/>
              <a:t>391,921 comments from 2006 to 2016 on dance videos</a:t>
            </a:r>
          </a:p>
        </p:txBody>
      </p:sp>
      <p:sp>
        <p:nvSpPr>
          <p:cNvPr id="6" name="TextBox 5"/>
          <p:cNvSpPr txBox="1"/>
          <p:nvPr/>
        </p:nvSpPr>
        <p:spPr>
          <a:xfrm>
            <a:off x="3707904" y="5437181"/>
            <a:ext cx="2132315" cy="461665"/>
          </a:xfrm>
          <a:prstGeom prst="rect">
            <a:avLst/>
          </a:prstGeom>
          <a:noFill/>
        </p:spPr>
        <p:txBody>
          <a:bodyPr wrap="none" rtlCol="0">
            <a:spAutoFit/>
          </a:bodyPr>
          <a:lstStyle/>
          <a:p>
            <a:r>
              <a:rPr lang="en-GB" dirty="0"/>
              <a:t>Dance (query)</a:t>
            </a:r>
          </a:p>
        </p:txBody>
      </p:sp>
      <p:sp>
        <p:nvSpPr>
          <p:cNvPr id="7" name="TextBox 6"/>
          <p:cNvSpPr txBox="1"/>
          <p:nvPr/>
        </p:nvSpPr>
        <p:spPr>
          <a:xfrm>
            <a:off x="6142215" y="5425833"/>
            <a:ext cx="1580882" cy="461665"/>
          </a:xfrm>
          <a:prstGeom prst="rect">
            <a:avLst/>
          </a:prstGeom>
          <a:noFill/>
        </p:spPr>
        <p:txBody>
          <a:bodyPr wrap="none" rtlCol="0">
            <a:spAutoFit/>
          </a:bodyPr>
          <a:lstStyle/>
          <a:p>
            <a:r>
              <a:rPr lang="en-GB" dirty="0"/>
              <a:t>Video URL</a:t>
            </a:r>
          </a:p>
        </p:txBody>
      </p:sp>
      <p:cxnSp>
        <p:nvCxnSpPr>
          <p:cNvPr id="9" name="Straight Arrow Connector 8"/>
          <p:cNvCxnSpPr/>
          <p:nvPr/>
        </p:nvCxnSpPr>
        <p:spPr bwMode="auto">
          <a:xfrm flipV="1">
            <a:off x="5508104" y="3645024"/>
            <a:ext cx="1512168" cy="1872208"/>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Arrow Connector 10"/>
          <p:cNvCxnSpPr/>
          <p:nvPr/>
        </p:nvCxnSpPr>
        <p:spPr bwMode="auto">
          <a:xfrm flipV="1">
            <a:off x="6506862" y="4509120"/>
            <a:ext cx="425794" cy="928061"/>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48876074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a:blip r:embed="rId2"/>
          <a:stretch>
            <a:fillRect/>
          </a:stretch>
        </p:blipFill>
        <p:spPr>
          <a:xfrm>
            <a:off x="1403649" y="0"/>
            <a:ext cx="7740352" cy="6895950"/>
          </a:xfrm>
          <a:prstGeom prst="rect">
            <a:avLst/>
          </a:prstGeom>
        </p:spPr>
      </p:pic>
      <p:sp>
        <p:nvSpPr>
          <p:cNvPr id="5" name="Rectangle 4"/>
          <p:cNvSpPr/>
          <p:nvPr/>
        </p:nvSpPr>
        <p:spPr bwMode="auto">
          <a:xfrm>
            <a:off x="179512" y="3933056"/>
            <a:ext cx="4968552" cy="2924944"/>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GB" dirty="0"/>
              <a:t>Sentiment and time overview</a:t>
            </a:r>
          </a:p>
          <a:p>
            <a:pPr marL="0" marR="0" indent="0" algn="l" defTabSz="914400" rtl="0" eaLnBrk="1" fontAlgn="base" latinLnBrk="0" hangingPunct="1">
              <a:lnSpc>
                <a:spcPct val="100000"/>
              </a:lnSpc>
              <a:spcBef>
                <a:spcPct val="0"/>
              </a:spcBef>
              <a:spcAft>
                <a:spcPct val="0"/>
              </a:spcAft>
              <a:buClrTx/>
              <a:buSzTx/>
              <a:buFontTx/>
              <a:buNone/>
              <a:tabLst/>
            </a:pPr>
            <a:r>
              <a:rPr lang="en-GB" dirty="0"/>
              <a:t>of all videos</a:t>
            </a:r>
            <a:endParaRPr kumimoji="0" lang="en-GB" sz="2400" b="0" i="0" u="none" strike="noStrike" cap="none" normalizeH="0" baseline="0" dirty="0">
              <a:ln>
                <a:noFill/>
              </a:ln>
              <a:solidFill>
                <a:schemeClr val="tx1"/>
              </a:solidFill>
              <a:effectLst/>
              <a:latin typeface="Tahoma" pitchFamily="34" charset="0"/>
            </a:endParaRPr>
          </a:p>
        </p:txBody>
      </p:sp>
    </p:spTree>
    <p:extLst>
      <p:ext uri="{BB962C8B-B14F-4D97-AF65-F5344CB8AC3E}">
        <p14:creationId xmlns:p14="http://schemas.microsoft.com/office/powerpoint/2010/main" val="196423520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177535" y="766414"/>
            <a:ext cx="7418801" cy="6140277"/>
          </a:xfrm>
          <a:prstGeom prst="rect">
            <a:avLst/>
          </a:prstGeom>
        </p:spPr>
      </p:pic>
      <p:pic>
        <p:nvPicPr>
          <p:cNvPr id="4" name="Picture 3"/>
          <p:cNvPicPr>
            <a:picLocks noChangeAspect="1"/>
          </p:cNvPicPr>
          <p:nvPr/>
        </p:nvPicPr>
        <p:blipFill>
          <a:blip r:embed="rId3"/>
          <a:stretch>
            <a:fillRect/>
          </a:stretch>
        </p:blipFill>
        <p:spPr>
          <a:xfrm>
            <a:off x="179512" y="123824"/>
            <a:ext cx="5970294" cy="640879"/>
          </a:xfrm>
          <a:prstGeom prst="rect">
            <a:avLst/>
          </a:prstGeom>
        </p:spPr>
      </p:pic>
      <p:sp>
        <p:nvSpPr>
          <p:cNvPr id="6" name="Rectangle 5"/>
          <p:cNvSpPr/>
          <p:nvPr/>
        </p:nvSpPr>
        <p:spPr bwMode="auto">
          <a:xfrm>
            <a:off x="4067944" y="3789040"/>
            <a:ext cx="4824536" cy="2538536"/>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GB" dirty="0"/>
              <a:t>Words that are more common in</a:t>
            </a:r>
          </a:p>
          <a:p>
            <a:pPr marL="0" marR="0" indent="0" algn="l" defTabSz="914400" rtl="0" eaLnBrk="1" fontAlgn="base" latinLnBrk="0" hangingPunct="1">
              <a:lnSpc>
                <a:spcPct val="100000"/>
              </a:lnSpc>
              <a:spcBef>
                <a:spcPct val="0"/>
              </a:spcBef>
              <a:spcAft>
                <a:spcPct val="0"/>
              </a:spcAft>
              <a:buClrTx/>
              <a:buSzTx/>
              <a:buFontTx/>
              <a:buNone/>
              <a:tabLst/>
            </a:pPr>
            <a:r>
              <a:rPr lang="en-GB" dirty="0"/>
              <a:t>comments on ballet videos than on</a:t>
            </a:r>
          </a:p>
          <a:p>
            <a:pPr marL="0" marR="0" indent="0" algn="l" defTabSz="9144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dirty="0">
                <a:ln>
                  <a:noFill/>
                </a:ln>
                <a:solidFill>
                  <a:schemeClr val="tx1"/>
                </a:solidFill>
                <a:effectLst/>
                <a:latin typeface="Tahoma" pitchFamily="34" charset="0"/>
              </a:rPr>
              <a:t>other</a:t>
            </a:r>
            <a:r>
              <a:rPr kumimoji="0" lang="en-GB" sz="2400" b="0" i="0" u="none" strike="noStrike" cap="none" normalizeH="0" dirty="0">
                <a:ln>
                  <a:noFill/>
                </a:ln>
                <a:solidFill>
                  <a:schemeClr val="tx1"/>
                </a:solidFill>
                <a:effectLst/>
                <a:latin typeface="Tahoma" pitchFamily="34" charset="0"/>
              </a:rPr>
              <a:t> dance videos</a:t>
            </a:r>
          </a:p>
          <a:p>
            <a:pPr marL="0" marR="0" indent="0" algn="l" defTabSz="914400" rtl="0" eaLnBrk="1" fontAlgn="base" latinLnBrk="0" hangingPunct="1">
              <a:lnSpc>
                <a:spcPct val="100000"/>
              </a:lnSpc>
              <a:spcBef>
                <a:spcPct val="0"/>
              </a:spcBef>
              <a:spcAft>
                <a:spcPct val="0"/>
              </a:spcAft>
              <a:buClrTx/>
              <a:buSzTx/>
              <a:buFontTx/>
              <a:buNone/>
              <a:tabLst/>
            </a:pPr>
            <a:r>
              <a:rPr lang="en-GB" baseline="0" dirty="0"/>
              <a:t>*some obvious</a:t>
            </a:r>
          </a:p>
          <a:p>
            <a:pPr marL="0" marR="0" indent="0" algn="l" defTabSz="914400" rtl="0" eaLnBrk="1" fontAlgn="base" latinLnBrk="0" hangingPunct="1">
              <a:lnSpc>
                <a:spcPct val="100000"/>
              </a:lnSpc>
              <a:spcBef>
                <a:spcPct val="0"/>
              </a:spcBef>
              <a:spcAft>
                <a:spcPct val="0"/>
              </a:spcAft>
              <a:buClrTx/>
              <a:buSzTx/>
              <a:buFontTx/>
              <a:buNone/>
              <a:tabLst/>
            </a:pPr>
            <a:r>
              <a:rPr kumimoji="0" lang="en-GB" sz="2400" b="0" i="0" u="none" strike="noStrike" cap="none" normalizeH="0" dirty="0">
                <a:ln>
                  <a:noFill/>
                </a:ln>
                <a:solidFill>
                  <a:schemeClr val="tx1"/>
                </a:solidFill>
                <a:effectLst/>
                <a:latin typeface="Tahoma" pitchFamily="34" charset="0"/>
              </a:rPr>
              <a:t>*some irrelevant</a:t>
            </a:r>
          </a:p>
          <a:p>
            <a:pPr marL="0" marR="0" indent="0" algn="l" defTabSz="914400" rtl="0" eaLnBrk="1" fontAlgn="base" latinLnBrk="0" hangingPunct="1">
              <a:lnSpc>
                <a:spcPct val="100000"/>
              </a:lnSpc>
              <a:spcBef>
                <a:spcPct val="0"/>
              </a:spcBef>
              <a:spcAft>
                <a:spcPct val="0"/>
              </a:spcAft>
              <a:buClrTx/>
              <a:buSzTx/>
              <a:buFontTx/>
              <a:buNone/>
              <a:tabLst/>
            </a:pPr>
            <a:r>
              <a:rPr lang="en-GB" baseline="0" dirty="0"/>
              <a:t>*some</a:t>
            </a:r>
            <a:r>
              <a:rPr lang="en-GB" dirty="0"/>
              <a:t> give new insights</a:t>
            </a:r>
            <a:endParaRPr kumimoji="0" lang="en-GB" sz="2400" b="0" i="0" u="none" strike="noStrike" cap="none" normalizeH="0" baseline="0" dirty="0">
              <a:ln>
                <a:noFill/>
              </a:ln>
              <a:solidFill>
                <a:schemeClr val="tx1"/>
              </a:solidFill>
              <a:effectLst/>
              <a:latin typeface="Tahoma" pitchFamily="34" charset="0"/>
            </a:endParaRPr>
          </a:p>
        </p:txBody>
      </p:sp>
    </p:spTree>
    <p:extLst>
      <p:ext uri="{BB962C8B-B14F-4D97-AF65-F5344CB8AC3E}">
        <p14:creationId xmlns:p14="http://schemas.microsoft.com/office/powerpoint/2010/main" val="21521657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Title 1"/>
          <p:cNvSpPr>
            <a:spLocks noGrp="1"/>
          </p:cNvSpPr>
          <p:nvPr>
            <p:ph type="title"/>
          </p:nvPr>
        </p:nvSpPr>
        <p:spPr>
          <a:xfrm>
            <a:off x="323528" y="304800"/>
            <a:ext cx="8496944" cy="675928"/>
          </a:xfrm>
        </p:spPr>
        <p:txBody>
          <a:bodyPr/>
          <a:lstStyle/>
          <a:p>
            <a:r>
              <a:rPr lang="en-GB" altLang="en-US" dirty="0"/>
              <a:t>Ethical issues</a:t>
            </a:r>
          </a:p>
        </p:txBody>
      </p:sp>
      <p:sp>
        <p:nvSpPr>
          <p:cNvPr id="10243" name="Content Placeholder 2" descr="Rectangle: Click to edit Master text styles&#10;Second level&#10;Third level&#10;Fourth level&#10;Fifth level"/>
          <p:cNvSpPr>
            <a:spLocks noGrp="1"/>
          </p:cNvSpPr>
          <p:nvPr>
            <p:ph idx="1"/>
          </p:nvPr>
        </p:nvSpPr>
        <p:spPr>
          <a:xfrm>
            <a:off x="683568" y="1124744"/>
            <a:ext cx="7772400" cy="5544616"/>
          </a:xfrm>
        </p:spPr>
        <p:txBody>
          <a:bodyPr/>
          <a:lstStyle/>
          <a:p>
            <a:pPr marL="0" indent="0">
              <a:buNone/>
            </a:pPr>
            <a:r>
              <a:rPr lang="en-GB" altLang="en-US" dirty="0"/>
              <a:t>Data is public – like a book, not a person.</a:t>
            </a:r>
          </a:p>
          <a:p>
            <a:pPr lvl="1"/>
            <a:r>
              <a:rPr lang="en-GB" altLang="en-US" dirty="0"/>
              <a:t>Informed consent irrelevant.</a:t>
            </a:r>
          </a:p>
          <a:p>
            <a:pPr lvl="1"/>
            <a:r>
              <a:rPr lang="en-GB" altLang="en-US" dirty="0"/>
              <a:t>Terms and conditions permit this use.</a:t>
            </a:r>
          </a:p>
          <a:p>
            <a:pPr lvl="1"/>
            <a:r>
              <a:rPr lang="en-GB" altLang="en-US" dirty="0"/>
              <a:t>Some ethics committees disagree.</a:t>
            </a:r>
          </a:p>
          <a:p>
            <a:pPr marL="0" indent="0">
              <a:buNone/>
            </a:pPr>
            <a:r>
              <a:rPr lang="en-GB" altLang="en-US" dirty="0"/>
              <a:t>Do not identify authors.</a:t>
            </a:r>
          </a:p>
          <a:p>
            <a:pPr lvl="1"/>
            <a:r>
              <a:rPr lang="en-GB" altLang="en-US" dirty="0"/>
              <a:t>Drawing attention to them may have unintended consequences.</a:t>
            </a:r>
          </a:p>
          <a:p>
            <a:pPr lvl="1"/>
            <a:r>
              <a:rPr lang="en-GB" altLang="en-US" dirty="0"/>
              <a:t>Anonymise quotes.</a:t>
            </a:r>
          </a:p>
          <a:p>
            <a:pPr marL="0" indent="0">
              <a:buNone/>
            </a:pPr>
            <a:endParaRPr lang="en-GB" sz="1600" dirty="0"/>
          </a:p>
          <a:p>
            <a:pPr marL="0" indent="0">
              <a:buNone/>
            </a:pPr>
            <a:endParaRPr lang="en-GB" sz="1600" dirty="0"/>
          </a:p>
          <a:p>
            <a:pPr marL="0" indent="0">
              <a:buNone/>
            </a:pPr>
            <a:r>
              <a:rPr lang="en-GB" sz="1600" dirty="0"/>
              <a:t>Wilkinson, D. &amp; Thelwall, M. (2011). Researching personal information on the public Web: Methods and ethics, </a:t>
            </a:r>
            <a:r>
              <a:rPr lang="en-GB" sz="1600" i="1" dirty="0"/>
              <a:t>Social Science Computer Review</a:t>
            </a:r>
            <a:r>
              <a:rPr lang="en-GB" sz="1600" dirty="0"/>
              <a:t>, 29(4), 387-401.</a:t>
            </a:r>
            <a:endParaRPr lang="en-GB" altLang="en-US" sz="1600" dirty="0"/>
          </a:p>
        </p:txBody>
      </p:sp>
      <p:pic>
        <p:nvPicPr>
          <p:cNvPr id="2" name="Picture 1">
            <a:extLst>
              <a:ext uri="{FF2B5EF4-FFF2-40B4-BE49-F238E27FC236}">
                <a16:creationId xmlns:a16="http://schemas.microsoft.com/office/drawing/2014/main" id="{A4FAFC24-E9B4-4E5E-A638-DD74FDBECB0C}"/>
              </a:ext>
            </a:extLst>
          </p:cNvPr>
          <p:cNvPicPr>
            <a:picLocks noChangeAspect="1"/>
          </p:cNvPicPr>
          <p:nvPr/>
        </p:nvPicPr>
        <p:blipFill>
          <a:blip r:embed="rId3"/>
          <a:stretch>
            <a:fillRect/>
          </a:stretch>
        </p:blipFill>
        <p:spPr>
          <a:xfrm>
            <a:off x="7464415" y="12008"/>
            <a:ext cx="1657350" cy="533400"/>
          </a:xfrm>
          <a:prstGeom prst="rect">
            <a:avLst/>
          </a:prstGeom>
        </p:spPr>
      </p:pic>
      <p:pic>
        <p:nvPicPr>
          <p:cNvPr id="3" name="Picture 2">
            <a:extLst>
              <a:ext uri="{FF2B5EF4-FFF2-40B4-BE49-F238E27FC236}">
                <a16:creationId xmlns:a16="http://schemas.microsoft.com/office/drawing/2014/main" id="{B64A6CB7-5D17-44FE-8FC6-04C414267163}"/>
              </a:ext>
            </a:extLst>
          </p:cNvPr>
          <p:cNvPicPr>
            <a:picLocks noChangeAspect="1"/>
          </p:cNvPicPr>
          <p:nvPr/>
        </p:nvPicPr>
        <p:blipFill>
          <a:blip r:embed="rId4"/>
          <a:stretch>
            <a:fillRect/>
          </a:stretch>
        </p:blipFill>
        <p:spPr>
          <a:xfrm>
            <a:off x="8244408" y="545408"/>
            <a:ext cx="819150" cy="7048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24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24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24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24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24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24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24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36435B-31EA-4F61-B759-27785261FBAB}"/>
              </a:ext>
            </a:extLst>
          </p:cNvPr>
          <p:cNvSpPr>
            <a:spLocks noGrp="1"/>
          </p:cNvSpPr>
          <p:nvPr>
            <p:ph type="title"/>
          </p:nvPr>
        </p:nvSpPr>
        <p:spPr/>
        <p:txBody>
          <a:bodyPr/>
          <a:lstStyle/>
          <a:p>
            <a:r>
              <a:rPr lang="en-US" dirty="0"/>
              <a:t>Example finding</a:t>
            </a:r>
            <a:endParaRPr lang="en-GB" dirty="0"/>
          </a:p>
        </p:txBody>
      </p:sp>
      <p:sp>
        <p:nvSpPr>
          <p:cNvPr id="3" name="Content Placeholder 2">
            <a:extLst>
              <a:ext uri="{FF2B5EF4-FFF2-40B4-BE49-F238E27FC236}">
                <a16:creationId xmlns:a16="http://schemas.microsoft.com/office/drawing/2014/main" id="{D773733F-7FEF-47DE-9781-AB5A268AD5E1}"/>
              </a:ext>
            </a:extLst>
          </p:cNvPr>
          <p:cNvSpPr>
            <a:spLocks noGrp="1"/>
          </p:cNvSpPr>
          <p:nvPr>
            <p:ph idx="1"/>
          </p:nvPr>
        </p:nvSpPr>
        <p:spPr/>
        <p:txBody>
          <a:bodyPr/>
          <a:lstStyle/>
          <a:p>
            <a:pPr>
              <a:buFont typeface="Arial" panose="020B0604020202020204" pitchFamily="34" charset="0"/>
              <a:buChar char="•"/>
            </a:pPr>
            <a:r>
              <a:rPr lang="en-US" dirty="0"/>
              <a:t>Bullying-related comments on female UK influencers’ YouTube videos are almost universally positive.</a:t>
            </a:r>
          </a:p>
          <a:p>
            <a:pPr>
              <a:buFont typeface="Arial" panose="020B0604020202020204" pitchFamily="34" charset="0"/>
              <a:buChar char="•"/>
            </a:pPr>
            <a:r>
              <a:rPr lang="en-GB" b="1" dirty="0"/>
              <a:t>Generalisation</a:t>
            </a:r>
            <a:r>
              <a:rPr lang="en-GB" dirty="0"/>
              <a:t> was used to support victims by emphasising that they could not be blamed for the bullying (e.g., kids can be cruel).</a:t>
            </a:r>
          </a:p>
          <a:p>
            <a:endParaRPr lang="en-US" dirty="0"/>
          </a:p>
          <a:p>
            <a:endParaRPr lang="en-GB" dirty="0"/>
          </a:p>
        </p:txBody>
      </p:sp>
      <p:pic>
        <p:nvPicPr>
          <p:cNvPr id="5" name="Picture 4">
            <a:extLst>
              <a:ext uri="{FF2B5EF4-FFF2-40B4-BE49-F238E27FC236}">
                <a16:creationId xmlns:a16="http://schemas.microsoft.com/office/drawing/2014/main" id="{6B099782-40A6-45A1-AA3F-86CD91D3D28F}"/>
              </a:ext>
            </a:extLst>
          </p:cNvPr>
          <p:cNvPicPr>
            <a:picLocks noChangeAspect="1"/>
          </p:cNvPicPr>
          <p:nvPr/>
        </p:nvPicPr>
        <p:blipFill>
          <a:blip r:embed="rId2"/>
          <a:stretch>
            <a:fillRect/>
          </a:stretch>
        </p:blipFill>
        <p:spPr>
          <a:xfrm>
            <a:off x="6228184" y="15330"/>
            <a:ext cx="2801445" cy="1879303"/>
          </a:xfrm>
          <a:prstGeom prst="rect">
            <a:avLst/>
          </a:prstGeom>
        </p:spPr>
      </p:pic>
    </p:spTree>
    <p:extLst>
      <p:ext uri="{BB962C8B-B14F-4D97-AF65-F5344CB8AC3E}">
        <p14:creationId xmlns:p14="http://schemas.microsoft.com/office/powerpoint/2010/main" val="3034679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Title 1"/>
          <p:cNvSpPr>
            <a:spLocks noGrp="1"/>
          </p:cNvSpPr>
          <p:nvPr>
            <p:ph type="title"/>
          </p:nvPr>
        </p:nvSpPr>
        <p:spPr>
          <a:xfrm>
            <a:off x="609600" y="304800"/>
            <a:ext cx="7772400" cy="963960"/>
          </a:xfrm>
        </p:spPr>
        <p:txBody>
          <a:bodyPr/>
          <a:lstStyle/>
          <a:p>
            <a:r>
              <a:rPr lang="en-GB" altLang="en-US" dirty="0"/>
              <a:t>Methodological limitations</a:t>
            </a:r>
          </a:p>
        </p:txBody>
      </p:sp>
      <p:sp>
        <p:nvSpPr>
          <p:cNvPr id="9219" name="Content Placeholder 2" descr="Rectangle: Click to edit Master text styles&#10;Second level&#10;Third level&#10;Fourth level&#10;Fifth level"/>
          <p:cNvSpPr>
            <a:spLocks noGrp="1"/>
          </p:cNvSpPr>
          <p:nvPr>
            <p:ph idx="1"/>
          </p:nvPr>
        </p:nvSpPr>
        <p:spPr>
          <a:xfrm>
            <a:off x="827584" y="1591853"/>
            <a:ext cx="7772400" cy="4463008"/>
          </a:xfrm>
        </p:spPr>
        <p:txBody>
          <a:bodyPr/>
          <a:lstStyle/>
          <a:p>
            <a:pPr marL="0" indent="0">
              <a:buNone/>
            </a:pPr>
            <a:r>
              <a:rPr lang="en-GB" altLang="en-US" dirty="0"/>
              <a:t>Sources of sample bias (depend on RQs):</a:t>
            </a:r>
          </a:p>
          <a:p>
            <a:pPr marL="0" indent="0">
              <a:buNone/>
            </a:pPr>
            <a:r>
              <a:rPr lang="en-GB" altLang="en-US" dirty="0"/>
              <a:t>Commenters</a:t>
            </a:r>
          </a:p>
          <a:p>
            <a:pPr lvl="1"/>
            <a:r>
              <a:rPr lang="en-GB" altLang="en-US" dirty="0"/>
              <a:t>Self-selected</a:t>
            </a:r>
          </a:p>
          <a:p>
            <a:pPr lvl="1"/>
            <a:r>
              <a:rPr lang="en-GB" altLang="en-US" dirty="0"/>
              <a:t>Have internet access</a:t>
            </a:r>
          </a:p>
          <a:p>
            <a:pPr lvl="1"/>
            <a:r>
              <a:rPr lang="en-GB" altLang="en-US" dirty="0"/>
              <a:t>Are site users </a:t>
            </a:r>
          </a:p>
          <a:p>
            <a:pPr lvl="1"/>
            <a:r>
              <a:rPr lang="en-GB" altLang="en-US" dirty="0"/>
              <a:t>May be trolls – not believing own posts</a:t>
            </a:r>
          </a:p>
          <a:p>
            <a:pPr marL="0" indent="0">
              <a:buNone/>
            </a:pPr>
            <a:r>
              <a:rPr lang="en-GB" altLang="en-US" dirty="0"/>
              <a:t>Comments may be irrelevant to videos or topic – off on tangent</a:t>
            </a:r>
          </a:p>
          <a:p>
            <a:endParaRPr lang="en-GB" altLang="en-US" dirty="0"/>
          </a:p>
        </p:txBody>
      </p:sp>
      <p:sp>
        <p:nvSpPr>
          <p:cNvPr id="2" name="TextBox 1">
            <a:extLst>
              <a:ext uri="{FF2B5EF4-FFF2-40B4-BE49-F238E27FC236}">
                <a16:creationId xmlns:a16="http://schemas.microsoft.com/office/drawing/2014/main" id="{F0240FA2-2614-456C-8109-2CBEC7A023F9}"/>
              </a:ext>
            </a:extLst>
          </p:cNvPr>
          <p:cNvSpPr txBox="1"/>
          <p:nvPr/>
        </p:nvSpPr>
        <p:spPr>
          <a:xfrm>
            <a:off x="712074" y="6341260"/>
            <a:ext cx="7182479" cy="461665"/>
          </a:xfrm>
          <a:prstGeom prst="rect">
            <a:avLst/>
          </a:prstGeom>
          <a:noFill/>
        </p:spPr>
        <p:txBody>
          <a:bodyPr wrap="none" rtlCol="0">
            <a:spAutoFit/>
          </a:bodyPr>
          <a:lstStyle/>
          <a:p>
            <a:r>
              <a:rPr lang="en-GB" sz="1200" dirty="0"/>
              <a:t>Thelwall, M. (2018). </a:t>
            </a:r>
            <a:r>
              <a:rPr lang="en-GB" sz="1200" b="1" dirty="0"/>
              <a:t>Social media analytics for YouTube comments: Potential and limitations</a:t>
            </a:r>
            <a:r>
              <a:rPr lang="en-GB" sz="1200" dirty="0"/>
              <a:t>.</a:t>
            </a:r>
          </a:p>
          <a:p>
            <a:r>
              <a:rPr lang="en-GB" sz="1200" dirty="0"/>
              <a:t>International Journal of Social Research Methodology. doi:10.1080/13645579.2017.138182</a:t>
            </a:r>
          </a:p>
        </p:txBody>
      </p:sp>
      <p:pic>
        <p:nvPicPr>
          <p:cNvPr id="3" name="Picture 2">
            <a:extLst>
              <a:ext uri="{FF2B5EF4-FFF2-40B4-BE49-F238E27FC236}">
                <a16:creationId xmlns:a16="http://schemas.microsoft.com/office/drawing/2014/main" id="{E5EDC8AC-5319-4532-A37A-BBD3A56995A8}"/>
              </a:ext>
            </a:extLst>
          </p:cNvPr>
          <p:cNvPicPr>
            <a:picLocks noChangeAspect="1"/>
          </p:cNvPicPr>
          <p:nvPr/>
        </p:nvPicPr>
        <p:blipFill>
          <a:blip r:embed="rId2"/>
          <a:stretch>
            <a:fillRect/>
          </a:stretch>
        </p:blipFill>
        <p:spPr>
          <a:xfrm>
            <a:off x="7380312" y="0"/>
            <a:ext cx="1657350" cy="533400"/>
          </a:xfrm>
          <a:prstGeom prst="rect">
            <a:avLst/>
          </a:prstGeom>
        </p:spPr>
      </p:pic>
      <p:pic>
        <p:nvPicPr>
          <p:cNvPr id="4" name="Picture 3">
            <a:extLst>
              <a:ext uri="{FF2B5EF4-FFF2-40B4-BE49-F238E27FC236}">
                <a16:creationId xmlns:a16="http://schemas.microsoft.com/office/drawing/2014/main" id="{26D33FB7-F2D5-49A3-B9B3-193D4247CE0F}"/>
              </a:ext>
            </a:extLst>
          </p:cNvPr>
          <p:cNvPicPr>
            <a:picLocks noChangeAspect="1"/>
          </p:cNvPicPr>
          <p:nvPr/>
        </p:nvPicPr>
        <p:blipFill>
          <a:blip r:embed="rId3"/>
          <a:stretch>
            <a:fillRect/>
          </a:stretch>
        </p:blipFill>
        <p:spPr>
          <a:xfrm>
            <a:off x="8223777" y="600604"/>
            <a:ext cx="819150" cy="7048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21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21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219">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219">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21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FE902D-5723-4FE3-BEB1-744FD30C879F}"/>
              </a:ext>
            </a:extLst>
          </p:cNvPr>
          <p:cNvSpPr>
            <a:spLocks noGrp="1"/>
          </p:cNvSpPr>
          <p:nvPr>
            <p:ph type="title"/>
          </p:nvPr>
        </p:nvSpPr>
        <p:spPr>
          <a:xfrm>
            <a:off x="609600" y="304800"/>
            <a:ext cx="7772400" cy="747936"/>
          </a:xfrm>
        </p:spPr>
        <p:txBody>
          <a:bodyPr/>
          <a:lstStyle/>
          <a:p>
            <a:r>
              <a:rPr lang="en-GB" dirty="0"/>
              <a:t>Example study</a:t>
            </a:r>
          </a:p>
        </p:txBody>
      </p:sp>
      <p:sp>
        <p:nvSpPr>
          <p:cNvPr id="3" name="Content Placeholder 2">
            <a:extLst>
              <a:ext uri="{FF2B5EF4-FFF2-40B4-BE49-F238E27FC236}">
                <a16:creationId xmlns:a16="http://schemas.microsoft.com/office/drawing/2014/main" id="{97D790BC-68B1-423D-8368-004B7A770F29}"/>
              </a:ext>
            </a:extLst>
          </p:cNvPr>
          <p:cNvSpPr>
            <a:spLocks noGrp="1"/>
          </p:cNvSpPr>
          <p:nvPr>
            <p:ph idx="1"/>
          </p:nvPr>
        </p:nvSpPr>
        <p:spPr>
          <a:xfrm>
            <a:off x="642328" y="1066980"/>
            <a:ext cx="7990384" cy="4752528"/>
          </a:xfrm>
        </p:spPr>
        <p:txBody>
          <a:bodyPr/>
          <a:lstStyle/>
          <a:p>
            <a:pPr marL="0" indent="0">
              <a:buNone/>
            </a:pPr>
            <a:r>
              <a:rPr lang="en-GB" dirty="0"/>
              <a:t>RQ: Do </a:t>
            </a:r>
            <a:r>
              <a:rPr lang="en-GB" b="1" dirty="0"/>
              <a:t>YouTube science channel videos </a:t>
            </a:r>
            <a:r>
              <a:rPr lang="en-GB" dirty="0"/>
              <a:t>create a hostile learning environment for females?</a:t>
            </a:r>
          </a:p>
          <a:p>
            <a:pPr marL="0" indent="0">
              <a:buNone/>
            </a:pPr>
            <a:r>
              <a:rPr lang="en-GB" dirty="0"/>
              <a:t>Analysis of comments suggests:</a:t>
            </a:r>
          </a:p>
          <a:p>
            <a:pPr lvl="1"/>
            <a:r>
              <a:rPr lang="en-GB" dirty="0"/>
              <a:t>Dominated by males.</a:t>
            </a:r>
          </a:p>
          <a:p>
            <a:pPr lvl="1"/>
            <a:r>
              <a:rPr lang="en-GB" dirty="0"/>
              <a:t>Not negative towards females. </a:t>
            </a:r>
          </a:p>
          <a:p>
            <a:pPr lvl="1"/>
            <a:r>
              <a:rPr lang="en-GB" dirty="0"/>
              <a:t>A minority of sexist commenting.</a:t>
            </a:r>
          </a:p>
          <a:p>
            <a:pPr lvl="1"/>
            <a:r>
              <a:rPr lang="en-GB" dirty="0"/>
              <a:t>Female presenters do not attract more female commenters. </a:t>
            </a:r>
          </a:p>
          <a:p>
            <a:pPr marL="0" indent="0">
              <a:buNone/>
            </a:pPr>
            <a:r>
              <a:rPr lang="en-GB" sz="2000" dirty="0"/>
              <a:t>Thelwall, M. &amp; Mas-Bleda, A. (2018). </a:t>
            </a:r>
            <a:r>
              <a:rPr lang="en-GB" sz="2000" dirty="0">
                <a:hlinkClick r:id="rId2"/>
              </a:rPr>
              <a:t>YouTube science channel video presenters and comments: Female friendly or vestiges of sexism</a:t>
            </a:r>
            <a:r>
              <a:rPr lang="en-GB" sz="2000" dirty="0"/>
              <a:t>? </a:t>
            </a:r>
            <a:r>
              <a:rPr lang="en-GB" sz="2000" i="1" dirty="0" err="1"/>
              <a:t>Aslib</a:t>
            </a:r>
            <a:r>
              <a:rPr lang="en-GB" sz="2000" i="1" dirty="0"/>
              <a:t> Journal of Information Management</a:t>
            </a:r>
            <a:r>
              <a:rPr lang="en-GB" sz="2000" dirty="0"/>
              <a:t>, 70(1), 28-46.</a:t>
            </a:r>
          </a:p>
        </p:txBody>
      </p:sp>
    </p:spTree>
    <p:extLst>
      <p:ext uri="{BB962C8B-B14F-4D97-AF65-F5344CB8AC3E}">
        <p14:creationId xmlns:p14="http://schemas.microsoft.com/office/powerpoint/2010/main" val="1832222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F90D8-552B-4B0B-996C-6F7F18B7668D}"/>
              </a:ext>
            </a:extLst>
          </p:cNvPr>
          <p:cNvSpPr>
            <a:spLocks noGrp="1"/>
          </p:cNvSpPr>
          <p:nvPr>
            <p:ph type="ctrTitle"/>
          </p:nvPr>
        </p:nvSpPr>
        <p:spPr/>
        <p:txBody>
          <a:bodyPr/>
          <a:lstStyle/>
          <a:p>
            <a:r>
              <a:rPr lang="en-US" dirty="0"/>
              <a:t>Downloading YouTube comments</a:t>
            </a:r>
            <a:endParaRPr lang="en-GB" dirty="0"/>
          </a:p>
        </p:txBody>
      </p:sp>
      <p:sp>
        <p:nvSpPr>
          <p:cNvPr id="3" name="Subtitle 2">
            <a:extLst>
              <a:ext uri="{FF2B5EF4-FFF2-40B4-BE49-F238E27FC236}">
                <a16:creationId xmlns:a16="http://schemas.microsoft.com/office/drawing/2014/main" id="{F2E6CEDF-EB08-4D18-9C30-57AE43A96B98}"/>
              </a:ext>
            </a:extLst>
          </p:cNvPr>
          <p:cNvSpPr>
            <a:spLocks noGrp="1"/>
          </p:cNvSpPr>
          <p:nvPr>
            <p:ph type="subTitle" idx="1"/>
          </p:nvPr>
        </p:nvSpPr>
        <p:spPr/>
        <p:txBody>
          <a:bodyPr/>
          <a:lstStyle/>
          <a:p>
            <a:endParaRPr lang="en-GB"/>
          </a:p>
        </p:txBody>
      </p:sp>
      <p:sp>
        <p:nvSpPr>
          <p:cNvPr id="4" name="Rectangle 3">
            <a:extLst>
              <a:ext uri="{FF2B5EF4-FFF2-40B4-BE49-F238E27FC236}">
                <a16:creationId xmlns:a16="http://schemas.microsoft.com/office/drawing/2014/main" id="{5E92C3DE-ABBD-4145-B8DB-7CA36EEBD274}"/>
              </a:ext>
            </a:extLst>
          </p:cNvPr>
          <p:cNvSpPr/>
          <p:nvPr/>
        </p:nvSpPr>
        <p:spPr>
          <a:xfrm>
            <a:off x="0" y="-99392"/>
            <a:ext cx="8316416" cy="1200329"/>
          </a:xfrm>
          <a:prstGeom prst="rect">
            <a:avLst/>
          </a:prstGeom>
        </p:spPr>
        <p:txBody>
          <a:bodyPr wrap="square">
            <a:spAutoFit/>
          </a:bodyPr>
          <a:lstStyle/>
          <a:p>
            <a:pPr algn="l"/>
            <a:r>
              <a:rPr lang="en-GB" dirty="0">
                <a:solidFill>
                  <a:srgbClr val="002060"/>
                </a:solidFill>
              </a:rPr>
              <a:t>In this course:</a:t>
            </a:r>
          </a:p>
          <a:p>
            <a:pPr algn="l"/>
            <a:r>
              <a:rPr lang="en-GB" b="1" dirty="0">
                <a:solidFill>
                  <a:srgbClr val="002060"/>
                </a:solidFill>
              </a:rPr>
              <a:t>Downloading</a:t>
            </a:r>
            <a:r>
              <a:rPr lang="en-GB" dirty="0">
                <a:solidFill>
                  <a:srgbClr val="002060"/>
                </a:solidFill>
              </a:rPr>
              <a:t> social web texts</a:t>
            </a:r>
            <a:r>
              <a:rPr lang="en-GB" altLang="en-US" dirty="0">
                <a:solidFill>
                  <a:srgbClr val="002060"/>
                </a:solidFill>
              </a:rPr>
              <a:t> </a:t>
            </a:r>
          </a:p>
          <a:p>
            <a:pPr algn="l"/>
            <a:r>
              <a:rPr lang="en-GB" altLang="en-US" dirty="0">
                <a:solidFill>
                  <a:srgbClr val="002060"/>
                </a:solidFill>
              </a:rPr>
              <a:t>then </a:t>
            </a:r>
            <a:r>
              <a:rPr lang="en-GB" dirty="0">
                <a:solidFill>
                  <a:srgbClr val="002060"/>
                </a:solidFill>
              </a:rPr>
              <a:t>searching, filtering, and data mining</a:t>
            </a:r>
            <a:r>
              <a:rPr lang="en-GB" b="1" dirty="0">
                <a:solidFill>
                  <a:srgbClr val="002060"/>
                </a:solidFill>
              </a:rPr>
              <a:t> </a:t>
            </a:r>
            <a:r>
              <a:rPr lang="en-GB" dirty="0">
                <a:solidFill>
                  <a:srgbClr val="002060"/>
                </a:solidFill>
              </a:rPr>
              <a:t>them</a:t>
            </a:r>
            <a:endParaRPr lang="en-GB" dirty="0"/>
          </a:p>
        </p:txBody>
      </p:sp>
    </p:spTree>
    <p:extLst>
      <p:ext uri="{BB962C8B-B14F-4D97-AF65-F5344CB8AC3E}">
        <p14:creationId xmlns:p14="http://schemas.microsoft.com/office/powerpoint/2010/main" val="29973960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Mozdeh: Starting</a:t>
            </a:r>
          </a:p>
        </p:txBody>
      </p:sp>
      <p:sp>
        <p:nvSpPr>
          <p:cNvPr id="3" name="Content Placeholder 2"/>
          <p:cNvSpPr>
            <a:spLocks noGrp="1"/>
          </p:cNvSpPr>
          <p:nvPr>
            <p:ph idx="1"/>
          </p:nvPr>
        </p:nvSpPr>
        <p:spPr>
          <a:xfrm>
            <a:off x="838200" y="2060848"/>
            <a:ext cx="7772400" cy="3958952"/>
          </a:xfrm>
        </p:spPr>
        <p:txBody>
          <a:bodyPr/>
          <a:lstStyle/>
          <a:p>
            <a:pPr>
              <a:buFont typeface="Arial" panose="020B0604020202020204" pitchFamily="34" charset="0"/>
              <a:buChar char="•"/>
            </a:pPr>
            <a:r>
              <a:rPr lang="en-GB" dirty="0"/>
              <a:t>Download Mozdeh from </a:t>
            </a:r>
            <a:r>
              <a:rPr lang="en-GB" dirty="0">
                <a:hlinkClick r:id="rId2"/>
              </a:rPr>
              <a:t>https://mozdeh.wlv.ac.uk</a:t>
            </a:r>
            <a:r>
              <a:rPr lang="en-GB" dirty="0"/>
              <a:t> to a Windows computer.</a:t>
            </a:r>
          </a:p>
          <a:p>
            <a:pPr>
              <a:buFont typeface="Arial" panose="020B0604020202020204" pitchFamily="34" charset="0"/>
              <a:buChar char="•"/>
            </a:pPr>
            <a:r>
              <a:rPr lang="en-GB" dirty="0"/>
              <a:t>Register for a free YouTube developer key for permission to search.</a:t>
            </a:r>
          </a:p>
          <a:p>
            <a:pPr lvl="1">
              <a:buFont typeface="Arial" panose="020B0604020202020204" pitchFamily="34" charset="0"/>
              <a:buChar char="•"/>
            </a:pPr>
            <a:r>
              <a:rPr lang="en-GB" dirty="0"/>
              <a:t>Follow instructions here: </a:t>
            </a:r>
            <a:r>
              <a:rPr lang="en-GB" dirty="0">
                <a:hlinkClick r:id="rId3"/>
              </a:rPr>
              <a:t>http://lexiurl.wlv.ac.uk/searcher/YouTubeKeyRegister.html</a:t>
            </a:r>
            <a:r>
              <a:rPr lang="en-GB" dirty="0"/>
              <a:t> </a:t>
            </a:r>
          </a:p>
        </p:txBody>
      </p:sp>
    </p:spTree>
    <p:extLst>
      <p:ext uri="{BB962C8B-B14F-4D97-AF65-F5344CB8AC3E}">
        <p14:creationId xmlns:p14="http://schemas.microsoft.com/office/powerpoint/2010/main" val="1483767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Blueprint">
  <a:themeElements>
    <a:clrScheme name="Blueprint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Blueprint">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Blueprint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Blueprint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Blueprint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Blueprint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Blueprint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Blueprint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Blueprint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Blueprint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Designs\Blueprint.pot</Template>
  <TotalTime>3866</TotalTime>
  <Words>2297</Words>
  <Application>Microsoft Office PowerPoint</Application>
  <PresentationFormat>On-screen Show (4:3)</PresentationFormat>
  <Paragraphs>251</Paragraphs>
  <Slides>44</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44</vt:i4>
      </vt:variant>
    </vt:vector>
  </HeadingPairs>
  <TitlesOfParts>
    <vt:vector size="51" baseType="lpstr">
      <vt:lpstr>Arial</vt:lpstr>
      <vt:lpstr>Calibri</vt:lpstr>
      <vt:lpstr>Tahoma</vt:lpstr>
      <vt:lpstr>Times New Roman</vt:lpstr>
      <vt:lpstr>Verdana</vt:lpstr>
      <vt:lpstr>Wingdings</vt:lpstr>
      <vt:lpstr>Blueprint</vt:lpstr>
      <vt:lpstr>YouTube Comments</vt:lpstr>
      <vt:lpstr>Word association mining</vt:lpstr>
      <vt:lpstr>Why Analyse YouTube Comments?</vt:lpstr>
      <vt:lpstr>Papers about YouTube comments</vt:lpstr>
      <vt:lpstr>Example finding</vt:lpstr>
      <vt:lpstr>Methodological limitations</vt:lpstr>
      <vt:lpstr>Example study</vt:lpstr>
      <vt:lpstr>Downloading YouTube comments</vt:lpstr>
      <vt:lpstr>Mozdeh: Starting</vt:lpstr>
      <vt:lpstr>PowerPoint Presentation</vt:lpstr>
      <vt:lpstr>Mozdeh: Name project</vt:lpstr>
      <vt:lpstr>PowerPoint Presentation</vt:lpstr>
      <vt:lpstr>PowerPoint Presentation</vt:lpstr>
      <vt:lpstr>PowerPoint Presentation</vt:lpstr>
      <vt:lpstr>Comments saved locally</vt:lpstr>
      <vt:lpstr>Comments copied to a spreadsheet</vt:lpstr>
      <vt:lpstr>Searching and filtering downloaded YouTube comments</vt:lpstr>
      <vt:lpstr>Search/filter saved comments</vt:lpstr>
      <vt:lpstr>Other filters</vt:lpstr>
      <vt:lpstr>Time filter</vt:lpstr>
      <vt:lpstr>Data Mining YouTube Comments</vt:lpstr>
      <vt:lpstr>Association mining</vt:lpstr>
      <vt:lpstr>Association mining time</vt:lpstr>
      <vt:lpstr>Case study</vt:lpstr>
      <vt:lpstr>Association mine query Nazi to investigate offensive joke reactions</vt:lpstr>
      <vt:lpstr>Association mine Nazi results</vt:lpstr>
      <vt:lpstr>Association mine gender</vt:lpstr>
      <vt:lpstr>Association mine time</vt:lpstr>
      <vt:lpstr>Like in 2017 vs. Like before</vt:lpstr>
      <vt:lpstr>PewDiePie</vt:lpstr>
      <vt:lpstr>YouTube Summary</vt:lpstr>
      <vt:lpstr>Pilot Study to illustrate a simple content analysis approach</vt:lpstr>
      <vt:lpstr>[Extra background analysis of comments copied to Excel]</vt:lpstr>
      <vt:lpstr>Content analysis of 100 random comments for attitude.</vt:lpstr>
      <vt:lpstr>Content analysis for topic</vt:lpstr>
      <vt:lpstr>Obama in Egypt content analysis summary</vt:lpstr>
      <vt:lpstr>References</vt:lpstr>
      <vt:lpstr>Advanced analysis: multiple topics</vt:lpstr>
      <vt:lpstr>Multiple topics case study: Dance videos</vt:lpstr>
      <vt:lpstr>Initial list of 132 queries/dances</vt:lpstr>
      <vt:lpstr>PowerPoint Presentation</vt:lpstr>
      <vt:lpstr>PowerPoint Presentation</vt:lpstr>
      <vt:lpstr>PowerPoint Presentation</vt:lpstr>
      <vt:lpstr>Ethical issues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dc:title>
  <dc:creator/>
  <cp:lastModifiedBy>Mike Thelwall</cp:lastModifiedBy>
  <cp:revision>431</cp:revision>
  <dcterms:created xsi:type="dcterms:W3CDTF">1601-01-01T00:00:00Z</dcterms:created>
  <dcterms:modified xsi:type="dcterms:W3CDTF">2021-05-25T11:32:45Z</dcterms:modified>
</cp:coreProperties>
</file>