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0" r:id="rId4"/>
    <p:sldId id="258" r:id="rId5"/>
    <p:sldId id="259" r:id="rId6"/>
    <p:sldId id="261" r:id="rId7"/>
    <p:sldId id="262" r:id="rId8"/>
    <p:sldId id="264" r:id="rId9"/>
    <p:sldId id="266" r:id="rId10"/>
    <p:sldId id="267" r:id="rId11"/>
    <p:sldId id="268" r:id="rId12"/>
  </p:sldIdLst>
  <p:sldSz cx="9144000" cy="6858000" type="screen4x3"/>
  <p:notesSz cx="6858000" cy="9144000"/>
  <p:defaultText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34"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F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FI"/>
          </a:p>
        </p:txBody>
      </p:sp>
      <p:sp>
        <p:nvSpPr>
          <p:cNvPr id="4" name="Date Placeholder 3"/>
          <p:cNvSpPr>
            <a:spLocks noGrp="1"/>
          </p:cNvSpPr>
          <p:nvPr>
            <p:ph type="dt" sz="half" idx="10"/>
          </p:nvPr>
        </p:nvSpPr>
        <p:spPr/>
        <p:txBody>
          <a:bodyPr/>
          <a:lstStyle/>
          <a:p>
            <a:fld id="{8C8195D0-1674-429D-A762-02EDCB27D391}" type="datetimeFigureOut">
              <a:rPr lang="sv-FI" smtClean="0"/>
              <a:t>27.10.2013</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347988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FI"/>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4" name="Date Placeholder 3"/>
          <p:cNvSpPr>
            <a:spLocks noGrp="1"/>
          </p:cNvSpPr>
          <p:nvPr>
            <p:ph type="dt" sz="half" idx="10"/>
          </p:nvPr>
        </p:nvSpPr>
        <p:spPr/>
        <p:txBody>
          <a:bodyPr/>
          <a:lstStyle/>
          <a:p>
            <a:fld id="{8C8195D0-1674-429D-A762-02EDCB27D391}" type="datetimeFigureOut">
              <a:rPr lang="sv-FI" smtClean="0"/>
              <a:t>27.10.2013</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701433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F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4" name="Date Placeholder 3"/>
          <p:cNvSpPr>
            <a:spLocks noGrp="1"/>
          </p:cNvSpPr>
          <p:nvPr>
            <p:ph type="dt" sz="half" idx="10"/>
          </p:nvPr>
        </p:nvSpPr>
        <p:spPr/>
        <p:txBody>
          <a:bodyPr/>
          <a:lstStyle/>
          <a:p>
            <a:fld id="{8C8195D0-1674-429D-A762-02EDCB27D391}" type="datetimeFigureOut">
              <a:rPr lang="sv-FI" smtClean="0"/>
              <a:t>27.10.2013</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3708125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FI"/>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4" name="Date Placeholder 3"/>
          <p:cNvSpPr>
            <a:spLocks noGrp="1"/>
          </p:cNvSpPr>
          <p:nvPr>
            <p:ph type="dt" sz="half" idx="10"/>
          </p:nvPr>
        </p:nvSpPr>
        <p:spPr/>
        <p:txBody>
          <a:bodyPr/>
          <a:lstStyle/>
          <a:p>
            <a:fld id="{8C8195D0-1674-429D-A762-02EDCB27D391}" type="datetimeFigureOut">
              <a:rPr lang="sv-FI" smtClean="0"/>
              <a:t>27.10.2013</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100528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F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8195D0-1674-429D-A762-02EDCB27D391}" type="datetimeFigureOut">
              <a:rPr lang="sv-FI" smtClean="0"/>
              <a:t>27.10.2013</a:t>
            </a:fld>
            <a:endParaRPr lang="sv-FI"/>
          </a:p>
        </p:txBody>
      </p:sp>
      <p:sp>
        <p:nvSpPr>
          <p:cNvPr id="5" name="Footer Placeholder 4"/>
          <p:cNvSpPr>
            <a:spLocks noGrp="1"/>
          </p:cNvSpPr>
          <p:nvPr>
            <p:ph type="ftr" sz="quarter" idx="11"/>
          </p:nvPr>
        </p:nvSpPr>
        <p:spPr/>
        <p:txBody>
          <a:bodyPr/>
          <a:lstStyle/>
          <a:p>
            <a:endParaRPr lang="sv-FI"/>
          </a:p>
        </p:txBody>
      </p:sp>
      <p:sp>
        <p:nvSpPr>
          <p:cNvPr id="6" name="Slide Number Placeholder 5"/>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2900835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F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5" name="Date Placeholder 4"/>
          <p:cNvSpPr>
            <a:spLocks noGrp="1"/>
          </p:cNvSpPr>
          <p:nvPr>
            <p:ph type="dt" sz="half" idx="10"/>
          </p:nvPr>
        </p:nvSpPr>
        <p:spPr/>
        <p:txBody>
          <a:bodyPr/>
          <a:lstStyle/>
          <a:p>
            <a:fld id="{8C8195D0-1674-429D-A762-02EDCB27D391}" type="datetimeFigureOut">
              <a:rPr lang="sv-FI" smtClean="0"/>
              <a:t>27.10.2013</a:t>
            </a:fld>
            <a:endParaRPr lang="sv-FI"/>
          </a:p>
        </p:txBody>
      </p:sp>
      <p:sp>
        <p:nvSpPr>
          <p:cNvPr id="6" name="Footer Placeholder 5"/>
          <p:cNvSpPr>
            <a:spLocks noGrp="1"/>
          </p:cNvSpPr>
          <p:nvPr>
            <p:ph type="ftr" sz="quarter" idx="11"/>
          </p:nvPr>
        </p:nvSpPr>
        <p:spPr/>
        <p:txBody>
          <a:bodyPr/>
          <a:lstStyle/>
          <a:p>
            <a:endParaRPr lang="sv-FI"/>
          </a:p>
        </p:txBody>
      </p:sp>
      <p:sp>
        <p:nvSpPr>
          <p:cNvPr id="7" name="Slide Number Placeholder 6"/>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1318776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F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7" name="Date Placeholder 6"/>
          <p:cNvSpPr>
            <a:spLocks noGrp="1"/>
          </p:cNvSpPr>
          <p:nvPr>
            <p:ph type="dt" sz="half" idx="10"/>
          </p:nvPr>
        </p:nvSpPr>
        <p:spPr/>
        <p:txBody>
          <a:bodyPr/>
          <a:lstStyle/>
          <a:p>
            <a:fld id="{8C8195D0-1674-429D-A762-02EDCB27D391}" type="datetimeFigureOut">
              <a:rPr lang="sv-FI" smtClean="0"/>
              <a:t>27.10.2013</a:t>
            </a:fld>
            <a:endParaRPr lang="sv-FI"/>
          </a:p>
        </p:txBody>
      </p:sp>
      <p:sp>
        <p:nvSpPr>
          <p:cNvPr id="8" name="Footer Placeholder 7"/>
          <p:cNvSpPr>
            <a:spLocks noGrp="1"/>
          </p:cNvSpPr>
          <p:nvPr>
            <p:ph type="ftr" sz="quarter" idx="11"/>
          </p:nvPr>
        </p:nvSpPr>
        <p:spPr/>
        <p:txBody>
          <a:bodyPr/>
          <a:lstStyle/>
          <a:p>
            <a:endParaRPr lang="sv-FI"/>
          </a:p>
        </p:txBody>
      </p:sp>
      <p:sp>
        <p:nvSpPr>
          <p:cNvPr id="9" name="Slide Number Placeholder 8"/>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4044562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FI"/>
          </a:p>
        </p:txBody>
      </p:sp>
      <p:sp>
        <p:nvSpPr>
          <p:cNvPr id="3" name="Date Placeholder 2"/>
          <p:cNvSpPr>
            <a:spLocks noGrp="1"/>
          </p:cNvSpPr>
          <p:nvPr>
            <p:ph type="dt" sz="half" idx="10"/>
          </p:nvPr>
        </p:nvSpPr>
        <p:spPr/>
        <p:txBody>
          <a:bodyPr/>
          <a:lstStyle/>
          <a:p>
            <a:fld id="{8C8195D0-1674-429D-A762-02EDCB27D391}" type="datetimeFigureOut">
              <a:rPr lang="sv-FI" smtClean="0"/>
              <a:t>27.10.2013</a:t>
            </a:fld>
            <a:endParaRPr lang="sv-FI"/>
          </a:p>
        </p:txBody>
      </p:sp>
      <p:sp>
        <p:nvSpPr>
          <p:cNvPr id="4" name="Footer Placeholder 3"/>
          <p:cNvSpPr>
            <a:spLocks noGrp="1"/>
          </p:cNvSpPr>
          <p:nvPr>
            <p:ph type="ftr" sz="quarter" idx="11"/>
          </p:nvPr>
        </p:nvSpPr>
        <p:spPr/>
        <p:txBody>
          <a:bodyPr/>
          <a:lstStyle/>
          <a:p>
            <a:endParaRPr lang="sv-FI"/>
          </a:p>
        </p:txBody>
      </p:sp>
      <p:sp>
        <p:nvSpPr>
          <p:cNvPr id="5" name="Slide Number Placeholder 4"/>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2747913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8195D0-1674-429D-A762-02EDCB27D391}" type="datetimeFigureOut">
              <a:rPr lang="sv-FI" smtClean="0"/>
              <a:t>27.10.2013</a:t>
            </a:fld>
            <a:endParaRPr lang="sv-FI"/>
          </a:p>
        </p:txBody>
      </p:sp>
      <p:sp>
        <p:nvSpPr>
          <p:cNvPr id="3" name="Footer Placeholder 2"/>
          <p:cNvSpPr>
            <a:spLocks noGrp="1"/>
          </p:cNvSpPr>
          <p:nvPr>
            <p:ph type="ftr" sz="quarter" idx="11"/>
          </p:nvPr>
        </p:nvSpPr>
        <p:spPr/>
        <p:txBody>
          <a:bodyPr/>
          <a:lstStyle/>
          <a:p>
            <a:endParaRPr lang="sv-FI"/>
          </a:p>
        </p:txBody>
      </p:sp>
      <p:sp>
        <p:nvSpPr>
          <p:cNvPr id="4" name="Slide Number Placeholder 3"/>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3442354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F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195D0-1674-429D-A762-02EDCB27D391}" type="datetimeFigureOut">
              <a:rPr lang="sv-FI" smtClean="0"/>
              <a:t>27.10.2013</a:t>
            </a:fld>
            <a:endParaRPr lang="sv-FI"/>
          </a:p>
        </p:txBody>
      </p:sp>
      <p:sp>
        <p:nvSpPr>
          <p:cNvPr id="6" name="Footer Placeholder 5"/>
          <p:cNvSpPr>
            <a:spLocks noGrp="1"/>
          </p:cNvSpPr>
          <p:nvPr>
            <p:ph type="ftr" sz="quarter" idx="11"/>
          </p:nvPr>
        </p:nvSpPr>
        <p:spPr/>
        <p:txBody>
          <a:bodyPr/>
          <a:lstStyle/>
          <a:p>
            <a:endParaRPr lang="sv-FI"/>
          </a:p>
        </p:txBody>
      </p:sp>
      <p:sp>
        <p:nvSpPr>
          <p:cNvPr id="7" name="Slide Number Placeholder 6"/>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962003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FI"/>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FI"/>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8195D0-1674-429D-A762-02EDCB27D391}" type="datetimeFigureOut">
              <a:rPr lang="sv-FI" smtClean="0"/>
              <a:t>27.10.2013</a:t>
            </a:fld>
            <a:endParaRPr lang="sv-FI"/>
          </a:p>
        </p:txBody>
      </p:sp>
      <p:sp>
        <p:nvSpPr>
          <p:cNvPr id="6" name="Footer Placeholder 5"/>
          <p:cNvSpPr>
            <a:spLocks noGrp="1"/>
          </p:cNvSpPr>
          <p:nvPr>
            <p:ph type="ftr" sz="quarter" idx="11"/>
          </p:nvPr>
        </p:nvSpPr>
        <p:spPr/>
        <p:txBody>
          <a:bodyPr/>
          <a:lstStyle/>
          <a:p>
            <a:endParaRPr lang="sv-FI"/>
          </a:p>
        </p:txBody>
      </p:sp>
      <p:sp>
        <p:nvSpPr>
          <p:cNvPr id="7" name="Slide Number Placeholder 6"/>
          <p:cNvSpPr>
            <a:spLocks noGrp="1"/>
          </p:cNvSpPr>
          <p:nvPr>
            <p:ph type="sldNum" sz="quarter" idx="12"/>
          </p:nvPr>
        </p:nvSpPr>
        <p:spPr/>
        <p:txBody>
          <a:bodyPr/>
          <a:lstStyle/>
          <a:p>
            <a:fld id="{CEA63913-FF8E-421A-A1FB-D2B305DEEC86}" type="slidenum">
              <a:rPr lang="sv-FI" smtClean="0"/>
              <a:t>‹#›</a:t>
            </a:fld>
            <a:endParaRPr lang="sv-FI"/>
          </a:p>
        </p:txBody>
      </p:sp>
    </p:spTree>
    <p:extLst>
      <p:ext uri="{BB962C8B-B14F-4D97-AF65-F5344CB8AC3E}">
        <p14:creationId xmlns:p14="http://schemas.microsoft.com/office/powerpoint/2010/main" val="39606275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FI"/>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FI"/>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8195D0-1674-429D-A762-02EDCB27D391}" type="datetimeFigureOut">
              <a:rPr lang="sv-FI" smtClean="0"/>
              <a:t>27.10.2013</a:t>
            </a:fld>
            <a:endParaRPr lang="sv-F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F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A63913-FF8E-421A-A1FB-D2B305DEEC86}" type="slidenum">
              <a:rPr lang="sv-FI" smtClean="0"/>
              <a:t>‹#›</a:t>
            </a:fld>
            <a:endParaRPr lang="sv-FI"/>
          </a:p>
        </p:txBody>
      </p:sp>
    </p:spTree>
    <p:extLst>
      <p:ext uri="{BB962C8B-B14F-4D97-AF65-F5344CB8AC3E}">
        <p14:creationId xmlns:p14="http://schemas.microsoft.com/office/powerpoint/2010/main" val="2221287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kimholmberg.fi/"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lexiurl.wlv.ac.uk/searcher/twitter.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webometrics.wlv.ac.uk/networkhelp/" TargetMode="External"/><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v-FI" dirty="0" smtClean="0"/>
              <a:t>Analyzing Twitter conversations with Webometric Analyst</a:t>
            </a:r>
            <a:endParaRPr lang="sv-FI" dirty="0"/>
          </a:p>
        </p:txBody>
      </p:sp>
      <p:sp>
        <p:nvSpPr>
          <p:cNvPr id="3" name="Subtitle 2"/>
          <p:cNvSpPr>
            <a:spLocks noGrp="1"/>
          </p:cNvSpPr>
          <p:nvPr>
            <p:ph type="subTitle" idx="1"/>
          </p:nvPr>
        </p:nvSpPr>
        <p:spPr/>
        <p:txBody>
          <a:bodyPr/>
          <a:lstStyle/>
          <a:p>
            <a:r>
              <a:rPr lang="sv-FI" dirty="0" smtClean="0"/>
              <a:t>By Kim Holmberg</a:t>
            </a:r>
          </a:p>
          <a:p>
            <a:r>
              <a:rPr lang="en-GB" dirty="0">
                <a:hlinkClick r:id="rId2"/>
              </a:rPr>
              <a:t>http://kimholmberg.fi</a:t>
            </a:r>
            <a:r>
              <a:rPr lang="en-GB" dirty="0" smtClean="0">
                <a:hlinkClick r:id="rId2"/>
              </a:rPr>
              <a:t>/</a:t>
            </a:r>
            <a:endParaRPr lang="sv-FI" dirty="0"/>
          </a:p>
        </p:txBody>
      </p:sp>
    </p:spTree>
    <p:extLst>
      <p:ext uri="{BB962C8B-B14F-4D97-AF65-F5344CB8AC3E}">
        <p14:creationId xmlns:p14="http://schemas.microsoft.com/office/powerpoint/2010/main" val="348287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8101" t="14524" r="4782" b="59702"/>
          <a:stretch/>
        </p:blipFill>
        <p:spPr bwMode="auto">
          <a:xfrm>
            <a:off x="1105832" y="548680"/>
            <a:ext cx="6912768" cy="169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244507" y="214464"/>
            <a:ext cx="6264696" cy="369332"/>
          </a:xfrm>
          <a:prstGeom prst="rect">
            <a:avLst/>
          </a:prstGeom>
          <a:noFill/>
        </p:spPr>
        <p:txBody>
          <a:bodyPr wrap="square" rtlCol="0">
            <a:spAutoFit/>
          </a:bodyPr>
          <a:lstStyle/>
          <a:p>
            <a:r>
              <a:rPr lang="sv-FI" dirty="0" smtClean="0"/>
              <a:t>This analysis resulted in the following data files: </a:t>
            </a:r>
            <a:endParaRPr lang="sv-FI" dirty="0"/>
          </a:p>
        </p:txBody>
      </p:sp>
      <p:sp>
        <p:nvSpPr>
          <p:cNvPr id="3" name="TextBox 2"/>
          <p:cNvSpPr txBox="1"/>
          <p:nvPr/>
        </p:nvSpPr>
        <p:spPr>
          <a:xfrm>
            <a:off x="827584" y="2348880"/>
            <a:ext cx="7776864" cy="4524315"/>
          </a:xfrm>
          <a:prstGeom prst="rect">
            <a:avLst/>
          </a:prstGeom>
          <a:noFill/>
        </p:spPr>
        <p:txBody>
          <a:bodyPr wrap="square" rtlCol="0">
            <a:spAutoFit/>
          </a:bodyPr>
          <a:lstStyle/>
          <a:p>
            <a:r>
              <a:rPr lang="sv-FI" dirty="0" smtClean="0"/>
              <a:t>The </a:t>
            </a:r>
            <a:r>
              <a:rPr lang="sv-FI" b="1" dirty="0" smtClean="0"/>
              <a:t>..._centrality.txt </a:t>
            </a:r>
            <a:r>
              <a:rPr lang="sv-FI" dirty="0" smtClean="0"/>
              <a:t>file contains the (social network analysis) centrality scores of the nodes (=usernames). Both </a:t>
            </a:r>
            <a:r>
              <a:rPr lang="sv-FI" b="1" dirty="0" smtClean="0"/>
              <a:t>Arrow.Info</a:t>
            </a:r>
            <a:r>
              <a:rPr lang="sv-FI" dirty="0" smtClean="0"/>
              <a:t> –files are used by the built-in network visualization tool in Webometric Analyst.</a:t>
            </a:r>
          </a:p>
          <a:p>
            <a:r>
              <a:rPr lang="sv-FI" dirty="0" smtClean="0"/>
              <a:t>The </a:t>
            </a:r>
            <a:r>
              <a:rPr lang="sv-FI" b="1" dirty="0" smtClean="0"/>
              <a:t>...communicators.net </a:t>
            </a:r>
            <a:r>
              <a:rPr lang="sv-FI" dirty="0" smtClean="0"/>
              <a:t>file contains a network in which the nodes are Twitter users and the </a:t>
            </a:r>
            <a:r>
              <a:rPr lang="sv-FI" i="1" dirty="0" smtClean="0"/>
              <a:t>arrows</a:t>
            </a:r>
            <a:r>
              <a:rPr lang="sv-FI" dirty="0" smtClean="0"/>
              <a:t> between them have thicknesses proportional to the number of tweets sent from the arrow source node to the arrow target node.</a:t>
            </a:r>
          </a:p>
          <a:p>
            <a:r>
              <a:rPr lang="sv-FI" dirty="0" smtClean="0"/>
              <a:t>The </a:t>
            </a:r>
            <a:r>
              <a:rPr lang="sv-FI" b="1" dirty="0" smtClean="0"/>
              <a:t>...cotweeted.net </a:t>
            </a:r>
            <a:r>
              <a:rPr lang="sv-FI" dirty="0" smtClean="0"/>
              <a:t>file </a:t>
            </a:r>
            <a:r>
              <a:rPr lang="sv-FI" dirty="0"/>
              <a:t>contains a network in which the nodes are Twitter users and the </a:t>
            </a:r>
            <a:r>
              <a:rPr lang="sv-FI" i="1" dirty="0" smtClean="0"/>
              <a:t>lines</a:t>
            </a:r>
            <a:r>
              <a:rPr lang="sv-FI" dirty="0" smtClean="0"/>
              <a:t> between </a:t>
            </a:r>
            <a:r>
              <a:rPr lang="sv-FI" dirty="0"/>
              <a:t>them have thicknesses proportional to the number of tweets sent </a:t>
            </a:r>
            <a:r>
              <a:rPr lang="sv-FI" dirty="0" smtClean="0"/>
              <a:t>simultaneously to both of them ( e.g., ”@jim @naz morning” is a co-tweet between jim and naz, no matter who sent the tweet).</a:t>
            </a:r>
          </a:p>
          <a:p>
            <a:r>
              <a:rPr lang="sv-FI" dirty="0" smtClean="0"/>
              <a:t>These .net files can be analyzed in </a:t>
            </a:r>
            <a:r>
              <a:rPr lang="sv-FI" i="1" dirty="0" smtClean="0"/>
              <a:t>WA Network</a:t>
            </a:r>
            <a:r>
              <a:rPr lang="sv-FI" dirty="0" smtClean="0"/>
              <a:t>, </a:t>
            </a:r>
            <a:r>
              <a:rPr lang="sv-FI" i="1" dirty="0" smtClean="0"/>
              <a:t>Gephi</a:t>
            </a:r>
            <a:r>
              <a:rPr lang="sv-FI" dirty="0" smtClean="0"/>
              <a:t> or </a:t>
            </a:r>
            <a:r>
              <a:rPr lang="sv-FI" i="1" dirty="0" smtClean="0"/>
              <a:t>Pajek</a:t>
            </a:r>
            <a:r>
              <a:rPr lang="sv-FI" dirty="0" smtClean="0"/>
              <a:t>. For many research goals choosing the appropriate type of network from the 5 options earlier and analysing the resulting network files in </a:t>
            </a:r>
            <a:r>
              <a:rPr lang="sv-FI" i="1" dirty="0" smtClean="0"/>
              <a:t>WA Network </a:t>
            </a:r>
            <a:r>
              <a:rPr lang="sv-FI" dirty="0" smtClean="0"/>
              <a:t>or </a:t>
            </a:r>
            <a:r>
              <a:rPr lang="sv-FI" i="1" dirty="0" smtClean="0"/>
              <a:t>Gephi</a:t>
            </a:r>
            <a:r>
              <a:rPr lang="sv-FI" dirty="0" smtClean="0"/>
              <a:t> would be enough. However, if you want to use the number of connections between the tweeters and tweetees (instead of using combinations of the number of tweets sent and received) you’ll need to continue with the </a:t>
            </a:r>
            <a:r>
              <a:rPr lang="sv-FI" b="1" dirty="0" smtClean="0"/>
              <a:t>...TweeterTweetee.txt </a:t>
            </a:r>
            <a:r>
              <a:rPr lang="sv-FI" dirty="0" smtClean="0"/>
              <a:t>file.</a:t>
            </a:r>
          </a:p>
        </p:txBody>
      </p:sp>
    </p:spTree>
    <p:extLst>
      <p:ext uri="{BB962C8B-B14F-4D97-AF65-F5344CB8AC3E}">
        <p14:creationId xmlns:p14="http://schemas.microsoft.com/office/powerpoint/2010/main" val="2218588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548681"/>
            <a:ext cx="7848872" cy="1477328"/>
          </a:xfrm>
          <a:prstGeom prst="rect">
            <a:avLst/>
          </a:prstGeom>
        </p:spPr>
        <p:txBody>
          <a:bodyPr wrap="square">
            <a:spAutoFit/>
          </a:bodyPr>
          <a:lstStyle/>
          <a:p>
            <a:r>
              <a:rPr lang="sv-FI" dirty="0" smtClean="0"/>
              <a:t>The </a:t>
            </a:r>
            <a:r>
              <a:rPr lang="sv-FI" b="1" dirty="0" smtClean="0"/>
              <a:t>...TweeterTweetee.txt </a:t>
            </a:r>
            <a:r>
              <a:rPr lang="sv-FI" dirty="0" smtClean="0"/>
              <a:t>file contains a list of the tweet sources and targets. If a tweet is sent to multiple targets, then there is one line per source-target pair. This file can be used to create a simple network of the conversational connections in the tweets. You can use the BibExcel co-word analysis manual to create the network. </a:t>
            </a:r>
            <a:endParaRPr lang="sv-FI" dirty="0"/>
          </a:p>
        </p:txBody>
      </p:sp>
      <p:sp>
        <p:nvSpPr>
          <p:cNvPr id="3" name="TextBox 2"/>
          <p:cNvSpPr txBox="1"/>
          <p:nvPr/>
        </p:nvSpPr>
        <p:spPr>
          <a:xfrm>
            <a:off x="1013796" y="2636912"/>
            <a:ext cx="3672408" cy="2031325"/>
          </a:xfrm>
          <a:prstGeom prst="rect">
            <a:avLst/>
          </a:prstGeom>
          <a:noFill/>
        </p:spPr>
        <p:txBody>
          <a:bodyPr wrap="square" rtlCol="0">
            <a:spAutoFit/>
          </a:bodyPr>
          <a:lstStyle/>
          <a:p>
            <a:r>
              <a:rPr lang="sv-FI" dirty="0" smtClean="0"/>
              <a:t>In </a:t>
            </a:r>
            <a:r>
              <a:rPr lang="sv-FI" dirty="0" smtClean="0"/>
              <a:t>the </a:t>
            </a:r>
            <a:r>
              <a:rPr lang="sv-FI" b="1" dirty="0" smtClean="0"/>
              <a:t>Networks</a:t>
            </a:r>
            <a:r>
              <a:rPr lang="sv-FI" dirty="0" smtClean="0"/>
              <a:t> menu there’s a function called: </a:t>
            </a:r>
            <a:r>
              <a:rPr lang="sv-FI" b="1" dirty="0" smtClean="0"/>
              <a:t>Convert columns of text into co-occurrence or link network (Pajek)</a:t>
            </a:r>
            <a:r>
              <a:rPr lang="sv-FI" dirty="0" smtClean="0"/>
              <a:t>. </a:t>
            </a:r>
            <a:r>
              <a:rPr lang="sv-FI" dirty="0" smtClean="0"/>
              <a:t>This will convert the TweeterTweetee file into a network for people that either send or receive a tweet.</a:t>
            </a:r>
            <a:endParaRPr lang="sv-FI" dirty="0"/>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1772816"/>
            <a:ext cx="3733800" cy="4981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77772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Removing Retweets</a:t>
            </a:r>
            <a:endParaRPr lang="en-GB"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pPr marL="0" indent="0">
              <a:buNone/>
            </a:pPr>
            <a:r>
              <a:rPr lang="sv-FI" dirty="0"/>
              <a:t>Collect the tweets (</a:t>
            </a:r>
            <a:r>
              <a:rPr lang="en-GB" dirty="0"/>
              <a:t>for how to collect tweets, see </a:t>
            </a:r>
            <a:r>
              <a:rPr lang="en-GB" dirty="0">
                <a:hlinkClick r:id="rId2"/>
              </a:rPr>
              <a:t>http://lexiurl.wlv.ac.uk/searcher/twitter.htm</a:t>
            </a:r>
            <a:r>
              <a:rPr lang="en-GB" dirty="0"/>
              <a:t>)</a:t>
            </a:r>
            <a:r>
              <a:rPr lang="sv-FI" dirty="0"/>
              <a:t> and then remove retweets, as these can be argued to not indicate conversations between Twitter users. </a:t>
            </a:r>
          </a:p>
          <a:p>
            <a:pPr marL="0" indent="0">
              <a:buNone/>
            </a:pPr>
            <a:endParaRPr lang="sv-FI" sz="700" dirty="0"/>
          </a:p>
          <a:p>
            <a:pPr marL="0" indent="0">
              <a:buNone/>
            </a:pPr>
            <a:r>
              <a:rPr lang="sv-FI" dirty="0"/>
              <a:t>To remove the pure retweets (i.e. Tweets starting with RT) </a:t>
            </a:r>
          </a:p>
          <a:p>
            <a:pPr marL="0" indent="0">
              <a:buNone/>
            </a:pPr>
            <a:r>
              <a:rPr lang="sv-FI" b="1" dirty="0"/>
              <a:t>EITHER</a:t>
            </a:r>
            <a:r>
              <a:rPr lang="sv-FI" dirty="0"/>
              <a:t>: open the file containing the tweets in Excel and sort the data according to the tweet content column. Then delete the rows starting with </a:t>
            </a:r>
            <a:r>
              <a:rPr lang="sv-FI" dirty="0" smtClean="0"/>
              <a:t>RT;</a:t>
            </a:r>
          </a:p>
          <a:p>
            <a:pPr marL="0" indent="0">
              <a:buNone/>
            </a:pPr>
            <a:r>
              <a:rPr lang="sv-FI" b="1" dirty="0" smtClean="0"/>
              <a:t>OR</a:t>
            </a:r>
            <a:r>
              <a:rPr lang="sv-FI" b="1" dirty="0"/>
              <a:t>:</a:t>
            </a:r>
            <a:r>
              <a:rPr lang="sv-FI" dirty="0"/>
              <a:t> select </a:t>
            </a:r>
            <a:r>
              <a:rPr lang="sv-FI" i="1" dirty="0"/>
              <a:t>Split file into two based on matching text</a:t>
            </a:r>
            <a:r>
              <a:rPr lang="sv-FI" dirty="0"/>
              <a:t> from the </a:t>
            </a:r>
            <a:r>
              <a:rPr lang="sv-FI" i="1" dirty="0"/>
              <a:t>Text</a:t>
            </a:r>
            <a:r>
              <a:rPr lang="sv-FI" dirty="0"/>
              <a:t> menu in Webometric Analyst, select the file containing the tweets, and enter ”&lt;tab&gt;RT” as the text to split the file on, where &lt;tab&gt; represents a tab </a:t>
            </a:r>
            <a:r>
              <a:rPr lang="sv-FI" dirty="0" smtClean="0"/>
              <a:t>key and the quotes should not be typed. </a:t>
            </a:r>
            <a:r>
              <a:rPr lang="sv-FI" dirty="0"/>
              <a:t>Then use the ”noMatch” file created by this process, which will have the retweets filtered out. </a:t>
            </a:r>
          </a:p>
          <a:p>
            <a:endParaRPr lang="en-GB" dirty="0"/>
          </a:p>
        </p:txBody>
      </p:sp>
    </p:spTree>
    <p:extLst>
      <p:ext uri="{BB962C8B-B14F-4D97-AF65-F5344CB8AC3E}">
        <p14:creationId xmlns:p14="http://schemas.microsoft.com/office/powerpoint/2010/main" val="122746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Removing Via tweets</a:t>
            </a:r>
            <a:endParaRPr lang="en-GB" dirty="0"/>
          </a:p>
        </p:txBody>
      </p:sp>
      <p:sp>
        <p:nvSpPr>
          <p:cNvPr id="3" name="Content Placeholder 2"/>
          <p:cNvSpPr>
            <a:spLocks noGrp="1"/>
          </p:cNvSpPr>
          <p:nvPr>
            <p:ph idx="1"/>
          </p:nvPr>
        </p:nvSpPr>
        <p:spPr/>
        <p:txBody>
          <a:bodyPr>
            <a:normAutofit fontScale="77500" lnSpcReduction="20000"/>
          </a:bodyPr>
          <a:lstStyle/>
          <a:p>
            <a:pPr marL="0" indent="0">
              <a:buNone/>
            </a:pPr>
            <a:r>
              <a:rPr lang="sv-FI" dirty="0"/>
              <a:t>To remove any occurences where the tweet has been sent ”via @</a:t>
            </a:r>
            <a:r>
              <a:rPr lang="sv-FI" dirty="0" smtClean="0"/>
              <a:t>username”</a:t>
            </a:r>
          </a:p>
          <a:p>
            <a:pPr marL="0" indent="0">
              <a:buNone/>
            </a:pPr>
            <a:r>
              <a:rPr lang="sv-FI" b="1" dirty="0" smtClean="0"/>
              <a:t>EITHER</a:t>
            </a:r>
            <a:r>
              <a:rPr lang="sv-FI" dirty="0" smtClean="0"/>
              <a:t>: open </a:t>
            </a:r>
            <a:r>
              <a:rPr lang="sv-FI" dirty="0"/>
              <a:t>the file in Notepad Plus Plus (or Notepad, but Notepad Plus Plus is much faster for this kind of task) and then Replace text strings like ”via @” with for instance ”via _AT_”. </a:t>
            </a:r>
            <a:endParaRPr lang="sv-FI" dirty="0" smtClean="0"/>
          </a:p>
          <a:p>
            <a:pPr marL="0" indent="0">
              <a:buNone/>
            </a:pPr>
            <a:r>
              <a:rPr lang="sv-FI" b="1" dirty="0"/>
              <a:t>OR:</a:t>
            </a:r>
            <a:r>
              <a:rPr lang="sv-FI" dirty="0"/>
              <a:t> select </a:t>
            </a:r>
            <a:r>
              <a:rPr lang="sv-FI" i="1" dirty="0" smtClean="0"/>
              <a:t>Replace text A with text B everywhere in file</a:t>
            </a:r>
            <a:r>
              <a:rPr lang="sv-FI" dirty="0" smtClean="0"/>
              <a:t> </a:t>
            </a:r>
            <a:r>
              <a:rPr lang="sv-FI" dirty="0"/>
              <a:t>from the </a:t>
            </a:r>
            <a:r>
              <a:rPr lang="sv-FI" i="1" dirty="0"/>
              <a:t>Text</a:t>
            </a:r>
            <a:r>
              <a:rPr lang="sv-FI" dirty="0"/>
              <a:t> menu in Webometric Analyst, select the file containing the tweets, and enter </a:t>
            </a:r>
            <a:r>
              <a:rPr lang="sv-FI" dirty="0" smtClean="0"/>
              <a:t>”via </a:t>
            </a:r>
            <a:r>
              <a:rPr lang="sv-FI" dirty="0"/>
              <a:t>@</a:t>
            </a:r>
            <a:r>
              <a:rPr lang="sv-FI" dirty="0" smtClean="0"/>
              <a:t>” </a:t>
            </a:r>
            <a:r>
              <a:rPr lang="sv-FI" dirty="0"/>
              <a:t>as the text </a:t>
            </a:r>
            <a:r>
              <a:rPr lang="sv-FI" dirty="0" smtClean="0"/>
              <a:t>to find and ”via _AT_ as the text to replace. </a:t>
            </a:r>
            <a:r>
              <a:rPr lang="sv-FI" dirty="0"/>
              <a:t>Then use the </a:t>
            </a:r>
            <a:r>
              <a:rPr lang="sv-FI" dirty="0" smtClean="0"/>
              <a:t>”</a:t>
            </a:r>
            <a:r>
              <a:rPr lang="en-GB" dirty="0"/>
              <a:t> _</a:t>
            </a:r>
            <a:r>
              <a:rPr lang="en-GB" dirty="0" smtClean="0"/>
              <a:t>changed</a:t>
            </a:r>
            <a:r>
              <a:rPr lang="sv-FI" dirty="0" smtClean="0"/>
              <a:t>” </a:t>
            </a:r>
            <a:r>
              <a:rPr lang="sv-FI" dirty="0"/>
              <a:t>file created by this </a:t>
            </a:r>
            <a:r>
              <a:rPr lang="sv-FI" dirty="0" smtClean="0"/>
              <a:t>process.</a:t>
            </a:r>
          </a:p>
          <a:p>
            <a:pPr marL="0" indent="0">
              <a:buNone/>
            </a:pPr>
            <a:endParaRPr lang="sv-FI" sz="1050" dirty="0"/>
          </a:p>
          <a:p>
            <a:pPr marL="0" indent="0">
              <a:buNone/>
            </a:pPr>
            <a:r>
              <a:rPr lang="sv-FI" dirty="0"/>
              <a:t>I</a:t>
            </a:r>
            <a:r>
              <a:rPr lang="sv-FI" dirty="0" smtClean="0"/>
              <a:t>n </a:t>
            </a:r>
            <a:r>
              <a:rPr lang="sv-FI" dirty="0"/>
              <a:t>the next step extracting the usernames from the tweets these retweets will not be included, because Webometric Analyst uses the @-sign as an identifier of usernames. </a:t>
            </a:r>
          </a:p>
          <a:p>
            <a:endParaRPr lang="en-GB" dirty="0"/>
          </a:p>
        </p:txBody>
      </p:sp>
    </p:spTree>
    <p:extLst>
      <p:ext uri="{BB962C8B-B14F-4D97-AF65-F5344CB8AC3E}">
        <p14:creationId xmlns:p14="http://schemas.microsoft.com/office/powerpoint/2010/main" val="983061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859" y="1196752"/>
            <a:ext cx="7160624" cy="50405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193791" y="439797"/>
            <a:ext cx="6840760" cy="646331"/>
          </a:xfrm>
          <a:prstGeom prst="rect">
            <a:avLst/>
          </a:prstGeom>
          <a:noFill/>
        </p:spPr>
        <p:txBody>
          <a:bodyPr wrap="square" rtlCol="0">
            <a:spAutoFit/>
          </a:bodyPr>
          <a:lstStyle/>
          <a:p>
            <a:r>
              <a:rPr lang="sv-FI" dirty="0" smtClean="0"/>
              <a:t>Open Webometric Analyst and go to the Twitter tab.</a:t>
            </a:r>
          </a:p>
          <a:p>
            <a:r>
              <a:rPr lang="sv-FI" dirty="0" smtClean="0"/>
              <a:t>Click on the button saying ”Create tweeter-@tweetee and ...”</a:t>
            </a:r>
            <a:endParaRPr lang="sv-FI" dirty="0"/>
          </a:p>
        </p:txBody>
      </p:sp>
      <p:sp>
        <p:nvSpPr>
          <p:cNvPr id="4" name="Rounded Rectangle 3"/>
          <p:cNvSpPr/>
          <p:nvPr/>
        </p:nvSpPr>
        <p:spPr>
          <a:xfrm>
            <a:off x="1177875" y="4525676"/>
            <a:ext cx="2313094" cy="559507"/>
          </a:xfrm>
          <a:prstGeom prst="round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FI"/>
          </a:p>
        </p:txBody>
      </p:sp>
    </p:spTree>
    <p:extLst>
      <p:ext uri="{BB962C8B-B14F-4D97-AF65-F5344CB8AC3E}">
        <p14:creationId xmlns:p14="http://schemas.microsoft.com/office/powerpoint/2010/main" val="29257580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7472" y="548680"/>
            <a:ext cx="5413031" cy="30448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691680" y="130714"/>
            <a:ext cx="5832648" cy="369332"/>
          </a:xfrm>
          <a:prstGeom prst="rect">
            <a:avLst/>
          </a:prstGeom>
          <a:noFill/>
        </p:spPr>
        <p:txBody>
          <a:bodyPr wrap="square" rtlCol="0">
            <a:spAutoFit/>
          </a:bodyPr>
          <a:lstStyle/>
          <a:p>
            <a:r>
              <a:rPr lang="sv-FI" dirty="0" smtClean="0"/>
              <a:t>Select the file from which you have removed the retweets</a:t>
            </a:r>
            <a:endParaRPr lang="sv-FI"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4365104"/>
            <a:ext cx="3514725"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3690" y="4365104"/>
            <a:ext cx="3514725"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829382" y="3709429"/>
            <a:ext cx="3312368" cy="646331"/>
          </a:xfrm>
          <a:prstGeom prst="rect">
            <a:avLst/>
          </a:prstGeom>
          <a:noFill/>
        </p:spPr>
        <p:txBody>
          <a:bodyPr wrap="square" rtlCol="0">
            <a:spAutoFit/>
          </a:bodyPr>
          <a:lstStyle/>
          <a:p>
            <a:r>
              <a:rPr lang="sv-FI" dirty="0" smtClean="0"/>
              <a:t>Then select the column containing the tweets ...</a:t>
            </a:r>
          </a:p>
        </p:txBody>
      </p:sp>
      <p:sp>
        <p:nvSpPr>
          <p:cNvPr id="3" name="Rectangle 2"/>
          <p:cNvSpPr/>
          <p:nvPr/>
        </p:nvSpPr>
        <p:spPr>
          <a:xfrm>
            <a:off x="5007956" y="3718773"/>
            <a:ext cx="3366192" cy="646331"/>
          </a:xfrm>
          <a:prstGeom prst="rect">
            <a:avLst/>
          </a:prstGeom>
        </p:spPr>
        <p:txBody>
          <a:bodyPr wrap="square">
            <a:spAutoFit/>
          </a:bodyPr>
          <a:lstStyle/>
          <a:p>
            <a:r>
              <a:rPr lang="sv-FI" dirty="0" smtClean="0"/>
              <a:t>... and the column containing the author URLs</a:t>
            </a:r>
            <a:endParaRPr lang="sv-FI" dirty="0"/>
          </a:p>
        </p:txBody>
      </p:sp>
    </p:spTree>
    <p:extLst>
      <p:ext uri="{BB962C8B-B14F-4D97-AF65-F5344CB8AC3E}">
        <p14:creationId xmlns:p14="http://schemas.microsoft.com/office/powerpoint/2010/main" val="1414773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99790" y="937953"/>
            <a:ext cx="3514725" cy="1685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475656" y="151179"/>
            <a:ext cx="6235527" cy="646331"/>
          </a:xfrm>
          <a:prstGeom prst="rect">
            <a:avLst/>
          </a:prstGeom>
          <a:noFill/>
        </p:spPr>
        <p:txBody>
          <a:bodyPr wrap="square" rtlCol="0">
            <a:spAutoFit/>
          </a:bodyPr>
          <a:lstStyle/>
          <a:p>
            <a:r>
              <a:rPr lang="sv-FI" dirty="0" smtClean="0"/>
              <a:t>Depending on your research goals, select what kind of network you want to create from the tweeter – tweetee connections</a:t>
            </a:r>
            <a:endParaRPr lang="sv-FI" dirty="0"/>
          </a:p>
        </p:txBody>
      </p:sp>
      <p:sp>
        <p:nvSpPr>
          <p:cNvPr id="3" name="Rectangle 2"/>
          <p:cNvSpPr/>
          <p:nvPr/>
        </p:nvSpPr>
        <p:spPr>
          <a:xfrm>
            <a:off x="971600" y="2924944"/>
            <a:ext cx="7387655" cy="2862322"/>
          </a:xfrm>
          <a:prstGeom prst="rect">
            <a:avLst/>
          </a:prstGeom>
        </p:spPr>
        <p:txBody>
          <a:bodyPr wrap="square">
            <a:spAutoFit/>
          </a:bodyPr>
          <a:lstStyle/>
          <a:p>
            <a:r>
              <a:rPr lang="en-US" b="1" dirty="0" smtClean="0"/>
              <a:t>1. </a:t>
            </a:r>
            <a:r>
              <a:rPr lang="en-US" dirty="0" smtClean="0"/>
              <a:t>For </a:t>
            </a:r>
            <a:r>
              <a:rPr lang="en-US" dirty="0"/>
              <a:t>each user, this calculates the minimum of the number of tweets sent by them, and the number of tweets sent to them. The tweeters are then selected with the largest of these minimum values.</a:t>
            </a:r>
            <a:endParaRPr lang="en-US" dirty="0" smtClean="0"/>
          </a:p>
          <a:p>
            <a:r>
              <a:rPr lang="en-US" b="1" dirty="0" smtClean="0"/>
              <a:t>2. </a:t>
            </a:r>
            <a:r>
              <a:rPr lang="en-US" dirty="0" smtClean="0"/>
              <a:t>For </a:t>
            </a:r>
            <a:r>
              <a:rPr lang="en-US" dirty="0"/>
              <a:t>each user, this calculates the number of tweets sent by them and adds it to the number of tweets sent to </a:t>
            </a:r>
            <a:r>
              <a:rPr lang="en-US" dirty="0" smtClean="0"/>
              <a:t>them. The </a:t>
            </a:r>
            <a:r>
              <a:rPr lang="en-US" dirty="0"/>
              <a:t>tweeters are then selected with the largest of these values.</a:t>
            </a:r>
          </a:p>
          <a:p>
            <a:r>
              <a:rPr lang="en-US" b="1" dirty="0" smtClean="0"/>
              <a:t>3. </a:t>
            </a:r>
            <a:r>
              <a:rPr lang="en-US" dirty="0" smtClean="0"/>
              <a:t>For </a:t>
            </a:r>
            <a:r>
              <a:rPr lang="en-US" dirty="0"/>
              <a:t>each user, this calculates the number of tweets sent  to them. The tweeters are then selected with the largest of these values.</a:t>
            </a:r>
          </a:p>
          <a:p>
            <a:r>
              <a:rPr lang="en-US" b="1" dirty="0" smtClean="0"/>
              <a:t>4. </a:t>
            </a:r>
            <a:r>
              <a:rPr lang="en-US" dirty="0" smtClean="0"/>
              <a:t>For </a:t>
            </a:r>
            <a:r>
              <a:rPr lang="en-US" dirty="0"/>
              <a:t>each user, this calculates the number of tweets sent  by them. The tweeters are then selected with the largest of these values.</a:t>
            </a:r>
          </a:p>
        </p:txBody>
      </p:sp>
    </p:spTree>
    <p:extLst>
      <p:ext uri="{BB962C8B-B14F-4D97-AF65-F5344CB8AC3E}">
        <p14:creationId xmlns:p14="http://schemas.microsoft.com/office/powerpoint/2010/main" val="2634720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490605"/>
            <a:ext cx="3514725" cy="1504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51520" y="490605"/>
            <a:ext cx="4464496" cy="1477328"/>
          </a:xfrm>
          <a:prstGeom prst="rect">
            <a:avLst/>
          </a:prstGeom>
          <a:noFill/>
        </p:spPr>
        <p:txBody>
          <a:bodyPr wrap="square" rtlCol="0">
            <a:spAutoFit/>
          </a:bodyPr>
          <a:lstStyle/>
          <a:p>
            <a:r>
              <a:rPr lang="sv-FI" dirty="0" smtClean="0"/>
              <a:t>Enter the maximum number of nodes for the network. Depending on your research goals and if you continue to analyse the network in Gephi or Pajek you can increase the number of nodes from the suggested 50.</a:t>
            </a:r>
            <a:endParaRPr lang="sv-FI" dirty="0"/>
          </a:p>
        </p:txBody>
      </p:sp>
      <p:sp>
        <p:nvSpPr>
          <p:cNvPr id="3" name="TextBox 2"/>
          <p:cNvSpPr txBox="1"/>
          <p:nvPr/>
        </p:nvSpPr>
        <p:spPr>
          <a:xfrm>
            <a:off x="1259632" y="2060848"/>
            <a:ext cx="6552728" cy="1477328"/>
          </a:xfrm>
          <a:prstGeom prst="rect">
            <a:avLst/>
          </a:prstGeom>
          <a:noFill/>
        </p:spPr>
        <p:txBody>
          <a:bodyPr wrap="square" rtlCol="0">
            <a:spAutoFit/>
          </a:bodyPr>
          <a:lstStyle/>
          <a:p>
            <a:r>
              <a:rPr lang="sv-FI" b="1" dirty="0" smtClean="0">
                <a:solidFill>
                  <a:srgbClr val="FF0000"/>
                </a:solidFill>
              </a:rPr>
              <a:t>Note</a:t>
            </a:r>
            <a:r>
              <a:rPr lang="sv-FI" dirty="0" smtClean="0">
                <a:solidFill>
                  <a:srgbClr val="FF0000"/>
                </a:solidFill>
              </a:rPr>
              <a:t>: If you put a very large max here, such as 20,000, you might get a system-out-of-memory-error when WA is calculating either the network or the information files. To fix this, try fewer nodes or a computer with more memory (RAM). The TweeterTweetee-file should always be OK.</a:t>
            </a:r>
            <a:endParaRPr lang="sv-FI" dirty="0">
              <a:solidFill>
                <a:srgbClr val="FF0000"/>
              </a:solidFill>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5" y="3717032"/>
            <a:ext cx="4832674" cy="27183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276187" y="4707372"/>
            <a:ext cx="3600400" cy="369332"/>
          </a:xfrm>
          <a:prstGeom prst="rect">
            <a:avLst/>
          </a:prstGeom>
          <a:noFill/>
        </p:spPr>
        <p:txBody>
          <a:bodyPr wrap="square" rtlCol="0">
            <a:spAutoFit/>
          </a:bodyPr>
          <a:lstStyle/>
          <a:p>
            <a:r>
              <a:rPr lang="sv-FI" dirty="0" smtClean="0"/>
              <a:t>Next enter a filename for the results</a:t>
            </a:r>
            <a:endParaRPr lang="sv-FI" dirty="0"/>
          </a:p>
        </p:txBody>
      </p:sp>
    </p:spTree>
    <p:extLst>
      <p:ext uri="{BB962C8B-B14F-4D97-AF65-F5344CB8AC3E}">
        <p14:creationId xmlns:p14="http://schemas.microsoft.com/office/powerpoint/2010/main" val="4100409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3928" y="476672"/>
            <a:ext cx="4667250"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51520" y="548679"/>
            <a:ext cx="3384376" cy="1692771"/>
          </a:xfrm>
          <a:prstGeom prst="rect">
            <a:avLst/>
          </a:prstGeom>
          <a:noFill/>
        </p:spPr>
        <p:txBody>
          <a:bodyPr wrap="square" rtlCol="0">
            <a:spAutoFit/>
          </a:bodyPr>
          <a:lstStyle/>
          <a:p>
            <a:r>
              <a:rPr lang="sv-FI" dirty="0" smtClean="0"/>
              <a:t>Depending on what you’ll do in the next steps of your project select to use either raw numbers (click YES) or the scaled numbers </a:t>
            </a:r>
            <a:r>
              <a:rPr lang="sv-FI" sz="1400" dirty="0" smtClean="0"/>
              <a:t>(to view the network mainly in Webometric Analyst Network)</a:t>
            </a:r>
            <a:r>
              <a:rPr lang="sv-FI" dirty="0" smtClean="0"/>
              <a:t> (click NO).</a:t>
            </a:r>
            <a:endParaRPr lang="sv-FI"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4890" y="3578825"/>
            <a:ext cx="4505325" cy="1609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254628" y="3368024"/>
            <a:ext cx="3453276" cy="2031325"/>
          </a:xfrm>
          <a:prstGeom prst="rect">
            <a:avLst/>
          </a:prstGeom>
          <a:noFill/>
        </p:spPr>
        <p:txBody>
          <a:bodyPr wrap="square" rtlCol="0">
            <a:spAutoFit/>
          </a:bodyPr>
          <a:lstStyle/>
          <a:p>
            <a:r>
              <a:rPr lang="sv-FI" dirty="0" smtClean="0"/>
              <a:t>Now Webometric Analyst will draw the network and asks if you want it to cluster minor nodes around major nodes and hide their labels. If you continue your analysis with Gephi or Pajek, this step doesn’t influence your data. </a:t>
            </a:r>
          </a:p>
        </p:txBody>
      </p:sp>
    </p:spTree>
    <p:extLst>
      <p:ext uri="{BB962C8B-B14F-4D97-AF65-F5344CB8AC3E}">
        <p14:creationId xmlns:p14="http://schemas.microsoft.com/office/powerpoint/2010/main" val="12436864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7960919"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7020272" y="1484784"/>
            <a:ext cx="1872208" cy="4801314"/>
          </a:xfrm>
          <a:prstGeom prst="rect">
            <a:avLst/>
          </a:prstGeom>
          <a:solidFill>
            <a:schemeClr val="bg1">
              <a:lumMod val="95000"/>
            </a:schemeClr>
          </a:solidFill>
          <a:ln>
            <a:solidFill>
              <a:schemeClr val="tx1"/>
            </a:solidFill>
          </a:ln>
        </p:spPr>
        <p:txBody>
          <a:bodyPr wrap="square" rtlCol="0">
            <a:spAutoFit/>
          </a:bodyPr>
          <a:lstStyle/>
          <a:p>
            <a:r>
              <a:rPr lang="sv-FI" dirty="0" smtClean="0"/>
              <a:t>In this final step Webometric Analyst draws the network. </a:t>
            </a:r>
          </a:p>
          <a:p>
            <a:endParaRPr lang="sv-FI" dirty="0"/>
          </a:p>
          <a:p>
            <a:r>
              <a:rPr lang="sv-FI" dirty="0" smtClean="0"/>
              <a:t>To learn about  the functions in this network visualization tool, consult the manual for Webometric Analyst Network.</a:t>
            </a:r>
          </a:p>
          <a:p>
            <a:r>
              <a:rPr lang="en-GB" dirty="0">
                <a:hlinkClick r:id="rId3"/>
              </a:rPr>
              <a:t>http://webometrics.wlv.ac.uk/networkhelp/</a:t>
            </a:r>
            <a:endParaRPr lang="sv-FI" dirty="0"/>
          </a:p>
          <a:p>
            <a:endParaRPr lang="sv-FI" dirty="0"/>
          </a:p>
        </p:txBody>
      </p:sp>
    </p:spTree>
    <p:extLst>
      <p:ext uri="{BB962C8B-B14F-4D97-AF65-F5344CB8AC3E}">
        <p14:creationId xmlns:p14="http://schemas.microsoft.com/office/powerpoint/2010/main" val="26000257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216</TotalTime>
  <Words>945</Words>
  <Application>Microsoft Office PowerPoint</Application>
  <PresentationFormat>On-screen Show (4:3)</PresentationFormat>
  <Paragraphs>41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Analyzing Twitter conversations with Webometric Analyst</vt:lpstr>
      <vt:lpstr>Removing Retweets</vt:lpstr>
      <vt:lpstr>Removing Via tweets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Analyzing Twitter conversations with Webometric Analyst</dc:title>
  <dc:creator>Kim</dc:creator>
  <cp:lastModifiedBy>Mike</cp:lastModifiedBy>
  <cp:revision>23</cp:revision>
  <dcterms:created xsi:type="dcterms:W3CDTF">2013-10-22T05:13:34Z</dcterms:created>
  <dcterms:modified xsi:type="dcterms:W3CDTF">2013-10-27T12:10:30Z</dcterms:modified>
</cp:coreProperties>
</file>